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5.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6"/>
  </p:notesMasterIdLst>
  <p:sldIdLst>
    <p:sldId id="256" r:id="rId2"/>
    <p:sldId id="266" r:id="rId3"/>
    <p:sldId id="277" r:id="rId4"/>
    <p:sldId id="267" r:id="rId5"/>
    <p:sldId id="269" r:id="rId6"/>
    <p:sldId id="271" r:id="rId7"/>
    <p:sldId id="280" r:id="rId8"/>
    <p:sldId id="281" r:id="rId9"/>
    <p:sldId id="282" r:id="rId10"/>
    <p:sldId id="278" r:id="rId11"/>
    <p:sldId id="291" r:id="rId12"/>
    <p:sldId id="294" r:id="rId13"/>
    <p:sldId id="297" r:id="rId14"/>
    <p:sldId id="296" r:id="rId15"/>
    <p:sldId id="279" r:id="rId16"/>
    <p:sldId id="292" r:id="rId17"/>
    <p:sldId id="275" r:id="rId18"/>
    <p:sldId id="276" r:id="rId19"/>
    <p:sldId id="286" r:id="rId20"/>
    <p:sldId id="287" r:id="rId21"/>
    <p:sldId id="285" r:id="rId22"/>
    <p:sldId id="288" r:id="rId23"/>
    <p:sldId id="289" r:id="rId24"/>
    <p:sldId id="290"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E7105F0-A082-60A2-BD06-BEBB58B02EA5}" v="103" dt="2023-08-22T03:24:26.317"/>
    <p1510:client id="{30E2A8C9-4660-F940-8AA9-7DF9E57ADBBA}" v="563" dt="2023-08-22T16:49:19.586"/>
    <p1510:client id="{4E618678-3858-AB93-311E-60187D11EB2B}" v="22" dt="2023-08-22T22:21:21.583"/>
    <p1510:client id="{8FAA1670-DFE5-7D37-29D6-40E142B7E6EC}" v="77" dt="2023-08-22T03:28:09.298"/>
    <p1510:client id="{96615DA7-5DAC-A1CF-FAF7-B0DC6C08F857}" v="62" dt="2023-08-21T17:42:26.01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ata6.xml.rels><?xml version="1.0" encoding="UTF-8" standalone="yes"?>
<Relationships xmlns="http://schemas.openxmlformats.org/package/2006/relationships"><Relationship Id="rId8" Type="http://schemas.openxmlformats.org/officeDocument/2006/relationships/image" Target="../media/image38.sv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32.svg"/><Relationship Id="rId1" Type="http://schemas.openxmlformats.org/officeDocument/2006/relationships/image" Target="../media/image31.png"/><Relationship Id="rId6" Type="http://schemas.openxmlformats.org/officeDocument/2006/relationships/image" Target="../media/image36.svg"/><Relationship Id="rId5" Type="http://schemas.openxmlformats.org/officeDocument/2006/relationships/image" Target="../media/image35.png"/><Relationship Id="rId10" Type="http://schemas.openxmlformats.org/officeDocument/2006/relationships/image" Target="../media/image40.svg"/><Relationship Id="rId4" Type="http://schemas.openxmlformats.org/officeDocument/2006/relationships/image" Target="../media/image34.svg"/><Relationship Id="rId9" Type="http://schemas.openxmlformats.org/officeDocument/2006/relationships/image" Target="../media/image39.png"/></Relationships>
</file>

<file path=ppt/diagrams/_rels/drawing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rawing6.xml.rels><?xml version="1.0" encoding="UTF-8" standalone="yes"?>
<Relationships xmlns="http://schemas.openxmlformats.org/package/2006/relationships"><Relationship Id="rId8" Type="http://schemas.openxmlformats.org/officeDocument/2006/relationships/image" Target="../media/image38.sv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32.svg"/><Relationship Id="rId1" Type="http://schemas.openxmlformats.org/officeDocument/2006/relationships/image" Target="../media/image31.png"/><Relationship Id="rId6" Type="http://schemas.openxmlformats.org/officeDocument/2006/relationships/image" Target="../media/image36.svg"/><Relationship Id="rId5" Type="http://schemas.openxmlformats.org/officeDocument/2006/relationships/image" Target="../media/image35.png"/><Relationship Id="rId10" Type="http://schemas.openxmlformats.org/officeDocument/2006/relationships/image" Target="../media/image40.svg"/><Relationship Id="rId4" Type="http://schemas.openxmlformats.org/officeDocument/2006/relationships/image" Target="../media/image34.svg"/><Relationship Id="rId9" Type="http://schemas.openxmlformats.org/officeDocument/2006/relationships/image" Target="../media/image39.pn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4_1">
  <dgm:title val=""/>
  <dgm:desc val=""/>
  <dgm:catLst>
    <dgm:cat type="accent4" pri="11100"/>
  </dgm:catLst>
  <dgm:styleLbl name="node0">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4">
        <a:shade val="80000"/>
      </a:schemeClr>
    </dgm:linClrLst>
    <dgm:effectClrLst/>
    <dgm:txLinClrLst/>
    <dgm:txFillClrLst/>
    <dgm:txEffectClrLst/>
  </dgm:styleLbl>
  <dgm:styleLbl name="node2">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fg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align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bg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dgm:txEffectClrLst/>
  </dgm:styleLbl>
  <dgm:styleLbl name="parChTrans2D2">
    <dgm:fillClrLst meth="repeat">
      <a:schemeClr val="accent4"/>
    </dgm:fillClrLst>
    <dgm:linClrLst meth="repeat">
      <a:schemeClr val="accent4"/>
    </dgm:linClrLst>
    <dgm:effectClrLst/>
    <dgm:txLinClrLst/>
    <dgm:txFillClrLst/>
    <dgm:txEffectClrLst/>
  </dgm:styleLbl>
  <dgm:styleLbl name="parChTrans2D3">
    <dgm:fillClrLst meth="repeat">
      <a:schemeClr val="accent4"/>
    </dgm:fillClrLst>
    <dgm:linClrLst meth="repeat">
      <a:schemeClr val="accent4"/>
    </dgm:linClrLst>
    <dgm:effectClrLst/>
    <dgm:txLinClrLst/>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conF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align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trAlignAcc1">
    <dgm:fillClrLst meth="repeat">
      <a:schemeClr val="accent4">
        <a:alpha val="40000"/>
        <a:tint val="40000"/>
      </a:schemeClr>
    </dgm:fillClrLst>
    <dgm:linClrLst meth="repeat">
      <a:schemeClr val="accent4"/>
    </dgm:linClrLst>
    <dgm:effectClrLst/>
    <dgm:txLinClrLst/>
    <dgm:txFillClrLst meth="repeat">
      <a:schemeClr val="dk1"/>
    </dgm:txFillClrLst>
    <dgm:txEffectClrLst/>
  </dgm:styleLbl>
  <dgm:styleLbl name="b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fgAcc0">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2">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3">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4">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36F7CA0-0DBA-4823-A1F9-6BE2FA38102D}"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E62C7F5C-A4CC-43F2-85F5-E26221FDC9EF}">
      <dgm:prSet/>
      <dgm:spPr/>
      <dgm:t>
        <a:bodyPr/>
        <a:lstStyle/>
        <a:p>
          <a:pPr algn="ctr">
            <a:lnSpc>
              <a:spcPct val="100000"/>
            </a:lnSpc>
          </a:pPr>
          <a:r>
            <a:rPr lang="en-US" b="1" i="0"/>
            <a:t>Business Problem</a:t>
          </a:r>
        </a:p>
        <a:p>
          <a:pPr algn="just">
            <a:lnSpc>
              <a:spcPct val="100000"/>
            </a:lnSpc>
          </a:pPr>
          <a:r>
            <a:rPr lang="en-US" b="0" i="0"/>
            <a:t>Marathon Digital Holdings is facing the difficulty of understanding and forecasting fluctuation in Bitcoin's intraday hashrate.</a:t>
          </a:r>
          <a:endParaRPr lang="en-US"/>
        </a:p>
      </dgm:t>
    </dgm:pt>
    <dgm:pt modelId="{519DA68B-E47B-4668-8DA8-4B4AD4A852C5}" type="parTrans" cxnId="{1A78ACC0-C7A8-4283-95EE-59DCDB448D54}">
      <dgm:prSet/>
      <dgm:spPr/>
      <dgm:t>
        <a:bodyPr/>
        <a:lstStyle/>
        <a:p>
          <a:endParaRPr lang="en-US"/>
        </a:p>
      </dgm:t>
    </dgm:pt>
    <dgm:pt modelId="{D90E6D27-49DA-49E9-9B39-8F01B268DBBE}" type="sibTrans" cxnId="{1A78ACC0-C7A8-4283-95EE-59DCDB448D54}">
      <dgm:prSet/>
      <dgm:spPr/>
      <dgm:t>
        <a:bodyPr/>
        <a:lstStyle/>
        <a:p>
          <a:endParaRPr lang="en-US"/>
        </a:p>
      </dgm:t>
    </dgm:pt>
    <dgm:pt modelId="{3D9029A8-FFA4-4066-AEDC-53309521202D}">
      <dgm:prSet/>
      <dgm:spPr/>
      <dgm:t>
        <a:bodyPr/>
        <a:lstStyle/>
        <a:p>
          <a:pPr algn="ctr">
            <a:lnSpc>
              <a:spcPct val="100000"/>
            </a:lnSpc>
          </a:pPr>
          <a:r>
            <a:rPr lang="en-US" b="1" i="0"/>
            <a:t>Challenge 1: </a:t>
          </a:r>
        </a:p>
        <a:p>
          <a:pPr algn="ctr">
            <a:lnSpc>
              <a:spcPct val="100000"/>
            </a:lnSpc>
          </a:pPr>
          <a:r>
            <a:rPr lang="en-US" b="0" i="0"/>
            <a:t>Understand Bitcoin Hashrate Volatility</a:t>
          </a:r>
          <a:endParaRPr lang="en-US"/>
        </a:p>
      </dgm:t>
    </dgm:pt>
    <dgm:pt modelId="{3925EB7C-735C-42AA-8168-0865E96D29CA}" type="parTrans" cxnId="{90439073-5393-4CCB-844B-EFBB3732ABA3}">
      <dgm:prSet/>
      <dgm:spPr/>
      <dgm:t>
        <a:bodyPr/>
        <a:lstStyle/>
        <a:p>
          <a:endParaRPr lang="en-US"/>
        </a:p>
      </dgm:t>
    </dgm:pt>
    <dgm:pt modelId="{E2B3BB46-1481-4DA4-8EDD-8123C12ECF2D}" type="sibTrans" cxnId="{90439073-5393-4CCB-844B-EFBB3732ABA3}">
      <dgm:prSet/>
      <dgm:spPr/>
      <dgm:t>
        <a:bodyPr/>
        <a:lstStyle/>
        <a:p>
          <a:endParaRPr lang="en-US"/>
        </a:p>
      </dgm:t>
    </dgm:pt>
    <dgm:pt modelId="{42E8E9A4-34F3-4439-BE01-C48F7683D962}">
      <dgm:prSet/>
      <dgm:spPr/>
      <dgm:t>
        <a:bodyPr/>
        <a:lstStyle/>
        <a:p>
          <a:pPr algn="ctr">
            <a:lnSpc>
              <a:spcPct val="100000"/>
            </a:lnSpc>
          </a:pPr>
          <a:r>
            <a:rPr lang="en-US" b="1" i="0"/>
            <a:t>Challenge 2: </a:t>
          </a:r>
        </a:p>
        <a:p>
          <a:pPr algn="ctr">
            <a:lnSpc>
              <a:spcPct val="100000"/>
            </a:lnSpc>
          </a:pPr>
          <a:r>
            <a:rPr lang="en-US" b="0" i="0"/>
            <a:t>Develop an Accurate Predictive Model</a:t>
          </a:r>
          <a:endParaRPr lang="en-US"/>
        </a:p>
      </dgm:t>
    </dgm:pt>
    <dgm:pt modelId="{1B0AEC52-C6FC-459C-8060-993C4413E128}" type="parTrans" cxnId="{CAF91DC7-E9F8-48DB-AF1B-FCFD6C980424}">
      <dgm:prSet/>
      <dgm:spPr/>
      <dgm:t>
        <a:bodyPr/>
        <a:lstStyle/>
        <a:p>
          <a:endParaRPr lang="en-US"/>
        </a:p>
      </dgm:t>
    </dgm:pt>
    <dgm:pt modelId="{A968E008-303F-469A-8F13-AE4505476952}" type="sibTrans" cxnId="{CAF91DC7-E9F8-48DB-AF1B-FCFD6C980424}">
      <dgm:prSet/>
      <dgm:spPr/>
      <dgm:t>
        <a:bodyPr/>
        <a:lstStyle/>
        <a:p>
          <a:endParaRPr lang="en-US"/>
        </a:p>
      </dgm:t>
    </dgm:pt>
    <dgm:pt modelId="{B94670B6-0D12-464F-9C21-10BD2EBBF20F}" type="pres">
      <dgm:prSet presAssocID="{936F7CA0-0DBA-4823-A1F9-6BE2FA38102D}" presName="root" presStyleCnt="0">
        <dgm:presLayoutVars>
          <dgm:dir/>
          <dgm:resizeHandles val="exact"/>
        </dgm:presLayoutVars>
      </dgm:prSet>
      <dgm:spPr/>
    </dgm:pt>
    <dgm:pt modelId="{4C61C421-6D1D-43F0-BC0B-3FB378CD3CF3}" type="pres">
      <dgm:prSet presAssocID="{E62C7F5C-A4CC-43F2-85F5-E26221FDC9EF}" presName="compNode" presStyleCnt="0"/>
      <dgm:spPr/>
    </dgm:pt>
    <dgm:pt modelId="{C576CA01-15C2-4C7C-A247-B706033D9C1C}" type="pres">
      <dgm:prSet presAssocID="{E62C7F5C-A4CC-43F2-85F5-E26221FDC9EF}" presName="bgRect" presStyleLbl="bgShp" presStyleIdx="0" presStyleCnt="3"/>
      <dgm:spPr/>
    </dgm:pt>
    <dgm:pt modelId="{AF31CADF-48FB-4237-BB86-C3242BB59D07}" type="pres">
      <dgm:prSet presAssocID="{E62C7F5C-A4CC-43F2-85F5-E26221FDC9EF}"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itcoin"/>
        </a:ext>
      </dgm:extLst>
    </dgm:pt>
    <dgm:pt modelId="{5675B561-142F-4EE7-B06E-A92B44635BFE}" type="pres">
      <dgm:prSet presAssocID="{E62C7F5C-A4CC-43F2-85F5-E26221FDC9EF}" presName="spaceRect" presStyleCnt="0"/>
      <dgm:spPr/>
    </dgm:pt>
    <dgm:pt modelId="{31F14157-BCE8-4CEF-B621-21AFB3596A7A}" type="pres">
      <dgm:prSet presAssocID="{E62C7F5C-A4CC-43F2-85F5-E26221FDC9EF}" presName="parTx" presStyleLbl="revTx" presStyleIdx="0" presStyleCnt="3">
        <dgm:presLayoutVars>
          <dgm:chMax val="0"/>
          <dgm:chPref val="0"/>
        </dgm:presLayoutVars>
      </dgm:prSet>
      <dgm:spPr/>
    </dgm:pt>
    <dgm:pt modelId="{B0813631-55F0-475E-ABFA-3F008D72DE6E}" type="pres">
      <dgm:prSet presAssocID="{D90E6D27-49DA-49E9-9B39-8F01B268DBBE}" presName="sibTrans" presStyleCnt="0"/>
      <dgm:spPr/>
    </dgm:pt>
    <dgm:pt modelId="{4322F15F-D548-4319-8BB4-13F552D63735}" type="pres">
      <dgm:prSet presAssocID="{3D9029A8-FFA4-4066-AEDC-53309521202D}" presName="compNode" presStyleCnt="0"/>
      <dgm:spPr/>
    </dgm:pt>
    <dgm:pt modelId="{2240CD5F-E0B8-430F-ACA0-FCDA2D1D2621}" type="pres">
      <dgm:prSet presAssocID="{3D9029A8-FFA4-4066-AEDC-53309521202D}" presName="bgRect" presStyleLbl="bgShp" presStyleIdx="1" presStyleCnt="3"/>
      <dgm:spPr/>
    </dgm:pt>
    <dgm:pt modelId="{734698EF-D2B9-42D3-A86C-FE29181316F7}" type="pres">
      <dgm:prSet presAssocID="{3D9029A8-FFA4-4066-AEDC-53309521202D}"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hought bubble"/>
        </a:ext>
      </dgm:extLst>
    </dgm:pt>
    <dgm:pt modelId="{F5392B61-7EC0-4EE5-96D8-79FF6C9166F6}" type="pres">
      <dgm:prSet presAssocID="{3D9029A8-FFA4-4066-AEDC-53309521202D}" presName="spaceRect" presStyleCnt="0"/>
      <dgm:spPr/>
    </dgm:pt>
    <dgm:pt modelId="{98DF3627-9563-49B0-B0FE-C35EC2DF3B0A}" type="pres">
      <dgm:prSet presAssocID="{3D9029A8-FFA4-4066-AEDC-53309521202D}" presName="parTx" presStyleLbl="revTx" presStyleIdx="1" presStyleCnt="3">
        <dgm:presLayoutVars>
          <dgm:chMax val="0"/>
          <dgm:chPref val="0"/>
        </dgm:presLayoutVars>
      </dgm:prSet>
      <dgm:spPr/>
    </dgm:pt>
    <dgm:pt modelId="{4C01B0D8-F7C9-4D26-AF13-209F2A1ABAA1}" type="pres">
      <dgm:prSet presAssocID="{E2B3BB46-1481-4DA4-8EDD-8123C12ECF2D}" presName="sibTrans" presStyleCnt="0"/>
      <dgm:spPr/>
    </dgm:pt>
    <dgm:pt modelId="{35C1A383-E588-4349-B62C-31E28D026233}" type="pres">
      <dgm:prSet presAssocID="{42E8E9A4-34F3-4439-BE01-C48F7683D962}" presName="compNode" presStyleCnt="0"/>
      <dgm:spPr/>
    </dgm:pt>
    <dgm:pt modelId="{02795608-A5F0-4ECE-97C9-6BA521860B4C}" type="pres">
      <dgm:prSet presAssocID="{42E8E9A4-34F3-4439-BE01-C48F7683D962}" presName="bgRect" presStyleLbl="bgShp" presStyleIdx="2" presStyleCnt="3"/>
      <dgm:spPr/>
    </dgm:pt>
    <dgm:pt modelId="{097788FD-0891-46D6-B28F-35BB3179ECFD}" type="pres">
      <dgm:prSet presAssocID="{42E8E9A4-34F3-4439-BE01-C48F7683D962}"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ullseye"/>
        </a:ext>
      </dgm:extLst>
    </dgm:pt>
    <dgm:pt modelId="{67F44E56-C600-418A-BD41-0D9ABA028129}" type="pres">
      <dgm:prSet presAssocID="{42E8E9A4-34F3-4439-BE01-C48F7683D962}" presName="spaceRect" presStyleCnt="0"/>
      <dgm:spPr/>
    </dgm:pt>
    <dgm:pt modelId="{58C92823-8EFC-4427-9D5D-BDEF2A49C68E}" type="pres">
      <dgm:prSet presAssocID="{42E8E9A4-34F3-4439-BE01-C48F7683D962}" presName="parTx" presStyleLbl="revTx" presStyleIdx="2" presStyleCnt="3">
        <dgm:presLayoutVars>
          <dgm:chMax val="0"/>
          <dgm:chPref val="0"/>
        </dgm:presLayoutVars>
      </dgm:prSet>
      <dgm:spPr/>
    </dgm:pt>
  </dgm:ptLst>
  <dgm:cxnLst>
    <dgm:cxn modelId="{4A344560-95DB-5747-BE78-60A6C1639AC5}" type="presOf" srcId="{42E8E9A4-34F3-4439-BE01-C48F7683D962}" destId="{58C92823-8EFC-4427-9D5D-BDEF2A49C68E}" srcOrd="0" destOrd="0" presId="urn:microsoft.com/office/officeart/2018/2/layout/IconVerticalSolidList"/>
    <dgm:cxn modelId="{90439073-5393-4CCB-844B-EFBB3732ABA3}" srcId="{936F7CA0-0DBA-4823-A1F9-6BE2FA38102D}" destId="{3D9029A8-FFA4-4066-AEDC-53309521202D}" srcOrd="1" destOrd="0" parTransId="{3925EB7C-735C-42AA-8168-0865E96D29CA}" sibTransId="{E2B3BB46-1481-4DA4-8EDD-8123C12ECF2D}"/>
    <dgm:cxn modelId="{EF5C4BB3-A5E1-6E4C-ACB2-659CC5335078}" type="presOf" srcId="{936F7CA0-0DBA-4823-A1F9-6BE2FA38102D}" destId="{B94670B6-0D12-464F-9C21-10BD2EBBF20F}" srcOrd="0" destOrd="0" presId="urn:microsoft.com/office/officeart/2018/2/layout/IconVerticalSolidList"/>
    <dgm:cxn modelId="{1A78ACC0-C7A8-4283-95EE-59DCDB448D54}" srcId="{936F7CA0-0DBA-4823-A1F9-6BE2FA38102D}" destId="{E62C7F5C-A4CC-43F2-85F5-E26221FDC9EF}" srcOrd="0" destOrd="0" parTransId="{519DA68B-E47B-4668-8DA8-4B4AD4A852C5}" sibTransId="{D90E6D27-49DA-49E9-9B39-8F01B268DBBE}"/>
    <dgm:cxn modelId="{CAF91DC7-E9F8-48DB-AF1B-FCFD6C980424}" srcId="{936F7CA0-0DBA-4823-A1F9-6BE2FA38102D}" destId="{42E8E9A4-34F3-4439-BE01-C48F7683D962}" srcOrd="2" destOrd="0" parTransId="{1B0AEC52-C6FC-459C-8060-993C4413E128}" sibTransId="{A968E008-303F-469A-8F13-AE4505476952}"/>
    <dgm:cxn modelId="{019AAAF0-DEF4-8741-9D9D-82B6578560FD}" type="presOf" srcId="{3D9029A8-FFA4-4066-AEDC-53309521202D}" destId="{98DF3627-9563-49B0-B0FE-C35EC2DF3B0A}" srcOrd="0" destOrd="0" presId="urn:microsoft.com/office/officeart/2018/2/layout/IconVerticalSolidList"/>
    <dgm:cxn modelId="{160B12FE-AC44-D04A-A558-F381B8346F0F}" type="presOf" srcId="{E62C7F5C-A4CC-43F2-85F5-E26221FDC9EF}" destId="{31F14157-BCE8-4CEF-B621-21AFB3596A7A}" srcOrd="0" destOrd="0" presId="urn:microsoft.com/office/officeart/2018/2/layout/IconVerticalSolidList"/>
    <dgm:cxn modelId="{018C74E4-FA07-D340-A345-7924166E6D01}" type="presParOf" srcId="{B94670B6-0D12-464F-9C21-10BD2EBBF20F}" destId="{4C61C421-6D1D-43F0-BC0B-3FB378CD3CF3}" srcOrd="0" destOrd="0" presId="urn:microsoft.com/office/officeart/2018/2/layout/IconVerticalSolidList"/>
    <dgm:cxn modelId="{60B3C7DD-8C64-DF45-829C-9B89E3F144B5}" type="presParOf" srcId="{4C61C421-6D1D-43F0-BC0B-3FB378CD3CF3}" destId="{C576CA01-15C2-4C7C-A247-B706033D9C1C}" srcOrd="0" destOrd="0" presId="urn:microsoft.com/office/officeart/2018/2/layout/IconVerticalSolidList"/>
    <dgm:cxn modelId="{9BDC5745-0DF6-A542-A906-F4B48E33E535}" type="presParOf" srcId="{4C61C421-6D1D-43F0-BC0B-3FB378CD3CF3}" destId="{AF31CADF-48FB-4237-BB86-C3242BB59D07}" srcOrd="1" destOrd="0" presId="urn:microsoft.com/office/officeart/2018/2/layout/IconVerticalSolidList"/>
    <dgm:cxn modelId="{C5B7AA7C-FE98-244B-BE0B-32D45AD92252}" type="presParOf" srcId="{4C61C421-6D1D-43F0-BC0B-3FB378CD3CF3}" destId="{5675B561-142F-4EE7-B06E-A92B44635BFE}" srcOrd="2" destOrd="0" presId="urn:microsoft.com/office/officeart/2018/2/layout/IconVerticalSolidList"/>
    <dgm:cxn modelId="{0D62817D-3B3E-7849-A317-A315D08F5BA5}" type="presParOf" srcId="{4C61C421-6D1D-43F0-BC0B-3FB378CD3CF3}" destId="{31F14157-BCE8-4CEF-B621-21AFB3596A7A}" srcOrd="3" destOrd="0" presId="urn:microsoft.com/office/officeart/2018/2/layout/IconVerticalSolidList"/>
    <dgm:cxn modelId="{09AB95AC-510D-4C4F-8D65-58C53AE6BD11}" type="presParOf" srcId="{B94670B6-0D12-464F-9C21-10BD2EBBF20F}" destId="{B0813631-55F0-475E-ABFA-3F008D72DE6E}" srcOrd="1" destOrd="0" presId="urn:microsoft.com/office/officeart/2018/2/layout/IconVerticalSolidList"/>
    <dgm:cxn modelId="{F7EF287C-AD8A-1C43-8D45-556E1695DE46}" type="presParOf" srcId="{B94670B6-0D12-464F-9C21-10BD2EBBF20F}" destId="{4322F15F-D548-4319-8BB4-13F552D63735}" srcOrd="2" destOrd="0" presId="urn:microsoft.com/office/officeart/2018/2/layout/IconVerticalSolidList"/>
    <dgm:cxn modelId="{2096DBBE-7702-0744-BD66-CEF600282E3B}" type="presParOf" srcId="{4322F15F-D548-4319-8BB4-13F552D63735}" destId="{2240CD5F-E0B8-430F-ACA0-FCDA2D1D2621}" srcOrd="0" destOrd="0" presId="urn:microsoft.com/office/officeart/2018/2/layout/IconVerticalSolidList"/>
    <dgm:cxn modelId="{74850078-2D54-1244-A1B1-BAB5C5614EBC}" type="presParOf" srcId="{4322F15F-D548-4319-8BB4-13F552D63735}" destId="{734698EF-D2B9-42D3-A86C-FE29181316F7}" srcOrd="1" destOrd="0" presId="urn:microsoft.com/office/officeart/2018/2/layout/IconVerticalSolidList"/>
    <dgm:cxn modelId="{27E340D4-CA77-E947-AB47-BE1387DFABD2}" type="presParOf" srcId="{4322F15F-D548-4319-8BB4-13F552D63735}" destId="{F5392B61-7EC0-4EE5-96D8-79FF6C9166F6}" srcOrd="2" destOrd="0" presId="urn:microsoft.com/office/officeart/2018/2/layout/IconVerticalSolidList"/>
    <dgm:cxn modelId="{243BCBC7-209D-8941-B025-50CB5583F802}" type="presParOf" srcId="{4322F15F-D548-4319-8BB4-13F552D63735}" destId="{98DF3627-9563-49B0-B0FE-C35EC2DF3B0A}" srcOrd="3" destOrd="0" presId="urn:microsoft.com/office/officeart/2018/2/layout/IconVerticalSolidList"/>
    <dgm:cxn modelId="{EB2D2ADA-2AD8-244E-833A-D68A73E41CCE}" type="presParOf" srcId="{B94670B6-0D12-464F-9C21-10BD2EBBF20F}" destId="{4C01B0D8-F7C9-4D26-AF13-209F2A1ABAA1}" srcOrd="3" destOrd="0" presId="urn:microsoft.com/office/officeart/2018/2/layout/IconVerticalSolidList"/>
    <dgm:cxn modelId="{21578855-0AD2-034F-9CC7-0551F1A47F61}" type="presParOf" srcId="{B94670B6-0D12-464F-9C21-10BD2EBBF20F}" destId="{35C1A383-E588-4349-B62C-31E28D026233}" srcOrd="4" destOrd="0" presId="urn:microsoft.com/office/officeart/2018/2/layout/IconVerticalSolidList"/>
    <dgm:cxn modelId="{684BC39D-C696-1848-B121-29C2D6EE8281}" type="presParOf" srcId="{35C1A383-E588-4349-B62C-31E28D026233}" destId="{02795608-A5F0-4ECE-97C9-6BA521860B4C}" srcOrd="0" destOrd="0" presId="urn:microsoft.com/office/officeart/2018/2/layout/IconVerticalSolidList"/>
    <dgm:cxn modelId="{3AA53C20-BFFF-5041-A1C6-DBD157928ED2}" type="presParOf" srcId="{35C1A383-E588-4349-B62C-31E28D026233}" destId="{097788FD-0891-46D6-B28F-35BB3179ECFD}" srcOrd="1" destOrd="0" presId="urn:microsoft.com/office/officeart/2018/2/layout/IconVerticalSolidList"/>
    <dgm:cxn modelId="{BF9E1231-C2CF-394C-BC91-677CE3FE7780}" type="presParOf" srcId="{35C1A383-E588-4349-B62C-31E28D026233}" destId="{67F44E56-C600-418A-BD41-0D9ABA028129}" srcOrd="2" destOrd="0" presId="urn:microsoft.com/office/officeart/2018/2/layout/IconVerticalSolidList"/>
    <dgm:cxn modelId="{49B62C41-6FB5-8A46-8773-2DFE90FEA161}" type="presParOf" srcId="{35C1A383-E588-4349-B62C-31E28D026233}" destId="{58C92823-8EFC-4427-9D5D-BDEF2A49C68E}"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EE0194B-95DD-432F-9509-FC36722E8277}" type="doc">
      <dgm:prSet loTypeId="urn:microsoft.com/office/officeart/2005/8/layout/vList2" loCatId="list" qsTypeId="urn:microsoft.com/office/officeart/2005/8/quickstyle/simple1" qsCatId="simple" csTypeId="urn:microsoft.com/office/officeart/2005/8/colors/accent4_1" csCatId="accent4" phldr="1"/>
      <dgm:spPr/>
      <dgm:t>
        <a:bodyPr/>
        <a:lstStyle/>
        <a:p>
          <a:endParaRPr lang="en-US"/>
        </a:p>
      </dgm:t>
    </dgm:pt>
    <dgm:pt modelId="{3A38CFC8-60CD-48C1-9342-D2BD31BE4BC9}">
      <dgm:prSet/>
      <dgm:spPr/>
      <dgm:t>
        <a:bodyPr/>
        <a:lstStyle/>
        <a:p>
          <a:r>
            <a:rPr lang="en-US" b="0" i="0"/>
            <a:t>Trend of Block Creation: Analyze timestamp and height to identify patterns and fluctuations in block mining rate over time, indicating changes in mining activity or network congestion.</a:t>
          </a:r>
          <a:endParaRPr lang="en-US"/>
        </a:p>
      </dgm:t>
    </dgm:pt>
    <dgm:pt modelId="{DF268973-EAE3-4593-A14F-40580B27DFB9}" type="parTrans" cxnId="{FB03EB66-0F05-42D5-B6BB-BF100A034A4E}">
      <dgm:prSet/>
      <dgm:spPr/>
      <dgm:t>
        <a:bodyPr/>
        <a:lstStyle/>
        <a:p>
          <a:endParaRPr lang="en-US"/>
        </a:p>
      </dgm:t>
    </dgm:pt>
    <dgm:pt modelId="{4121F1D6-C43F-4CF8-BA25-F6E7689DB34E}" type="sibTrans" cxnId="{FB03EB66-0F05-42D5-B6BB-BF100A034A4E}">
      <dgm:prSet/>
      <dgm:spPr/>
      <dgm:t>
        <a:bodyPr/>
        <a:lstStyle/>
        <a:p>
          <a:endParaRPr lang="en-US"/>
        </a:p>
      </dgm:t>
    </dgm:pt>
    <dgm:pt modelId="{D921C445-4CC0-4A68-9278-C09A003AD579}">
      <dgm:prSet/>
      <dgm:spPr/>
      <dgm:t>
        <a:bodyPr/>
        <a:lstStyle/>
        <a:p>
          <a:r>
            <a:rPr lang="en-US" b="0" i="0"/>
            <a:t>Transactions per Mining Pool: Visualize </a:t>
          </a:r>
          <a:r>
            <a:rPr lang="en-US" b="0" i="0" err="1"/>
            <a:t>tx_count</a:t>
          </a:r>
          <a:r>
            <a:rPr lang="en-US" b="0" i="0"/>
            <a:t> and extras/</a:t>
          </a:r>
          <a:r>
            <a:rPr lang="en-US" b="0" i="0" err="1"/>
            <a:t>poolname</a:t>
          </a:r>
          <a:r>
            <a:rPr lang="en-US" b="0" i="0"/>
            <a:t> to assess distribution of transactions among mining pools, revealing decentralization or concentration of mining power.</a:t>
          </a:r>
          <a:endParaRPr lang="en-US"/>
        </a:p>
      </dgm:t>
    </dgm:pt>
    <dgm:pt modelId="{D8058D7A-53CD-4850-9C38-A95404BB01A4}" type="parTrans" cxnId="{77A51B10-4464-4A5F-8556-DB8E8BEC1BDA}">
      <dgm:prSet/>
      <dgm:spPr/>
      <dgm:t>
        <a:bodyPr/>
        <a:lstStyle/>
        <a:p>
          <a:endParaRPr lang="en-US"/>
        </a:p>
      </dgm:t>
    </dgm:pt>
    <dgm:pt modelId="{B40A3D2D-979C-4677-BC2E-CF2DDEB3EB01}" type="sibTrans" cxnId="{77A51B10-4464-4A5F-8556-DB8E8BEC1BDA}">
      <dgm:prSet/>
      <dgm:spPr/>
      <dgm:t>
        <a:bodyPr/>
        <a:lstStyle/>
        <a:p>
          <a:endParaRPr lang="en-US"/>
        </a:p>
      </dgm:t>
    </dgm:pt>
    <dgm:pt modelId="{15093A13-1620-4489-9D3D-6E17A4C818C8}">
      <dgm:prSet/>
      <dgm:spPr/>
      <dgm:t>
        <a:bodyPr/>
        <a:lstStyle/>
        <a:p>
          <a:r>
            <a:rPr lang="en-US" b="0" i="0"/>
            <a:t>Block Rewards Analysis: Examine block rewards using 'Reward Block' and 'extras/poolname' to understand profitability and competitiveness of mining pools.</a:t>
          </a:r>
          <a:endParaRPr lang="en-US"/>
        </a:p>
      </dgm:t>
    </dgm:pt>
    <dgm:pt modelId="{D5013AC6-6A31-412F-A445-77736166ABAD}" type="parTrans" cxnId="{26CC22D7-CB0E-4512-979D-D1DA56B67141}">
      <dgm:prSet/>
      <dgm:spPr/>
      <dgm:t>
        <a:bodyPr/>
        <a:lstStyle/>
        <a:p>
          <a:endParaRPr lang="en-US"/>
        </a:p>
      </dgm:t>
    </dgm:pt>
    <dgm:pt modelId="{33E44137-858E-4CB4-925D-DE5BE434985D}" type="sibTrans" cxnId="{26CC22D7-CB0E-4512-979D-D1DA56B67141}">
      <dgm:prSet/>
      <dgm:spPr/>
      <dgm:t>
        <a:bodyPr/>
        <a:lstStyle/>
        <a:p>
          <a:endParaRPr lang="en-US"/>
        </a:p>
      </dgm:t>
    </dgm:pt>
    <dgm:pt modelId="{3DB33E0D-C255-43D3-953D-DCCFCA7EB9D0}">
      <dgm:prSet/>
      <dgm:spPr/>
      <dgm:t>
        <a:bodyPr/>
        <a:lstStyle/>
        <a:p>
          <a:r>
            <a:rPr lang="en-US" b="0" i="0"/>
            <a:t>Target Difficulty Trend: Visualize difficulty,’ </a:t>
          </a:r>
          <a:r>
            <a:rPr lang="en-US" b="0" i="0" err="1"/>
            <a:t>pool_difficulty</a:t>
          </a:r>
          <a:r>
            <a:rPr lang="en-US" b="0" i="0"/>
            <a:t>,' and 'timestamp' to gain insights into </a:t>
          </a:r>
          <a:r>
            <a:rPr lang="en-US"/>
            <a:t>how the mining pool's difficulty level aligns with the network-wide difficulty.</a:t>
          </a:r>
        </a:p>
      </dgm:t>
    </dgm:pt>
    <dgm:pt modelId="{1FA1ADFF-AC3F-4B8E-B139-C3440220FD96}" type="parTrans" cxnId="{419BB021-F636-4EEE-A94A-8FA3D043F12C}">
      <dgm:prSet/>
      <dgm:spPr/>
      <dgm:t>
        <a:bodyPr/>
        <a:lstStyle/>
        <a:p>
          <a:endParaRPr lang="en-US"/>
        </a:p>
      </dgm:t>
    </dgm:pt>
    <dgm:pt modelId="{E13D2D5D-3AF3-4517-8C1E-BFEA684F20D3}" type="sibTrans" cxnId="{419BB021-F636-4EEE-A94A-8FA3D043F12C}">
      <dgm:prSet/>
      <dgm:spPr/>
      <dgm:t>
        <a:bodyPr/>
        <a:lstStyle/>
        <a:p>
          <a:endParaRPr lang="en-US"/>
        </a:p>
      </dgm:t>
    </dgm:pt>
    <dgm:pt modelId="{061E6A4C-6C80-FC4A-BACA-81F05BFACD5C}" type="pres">
      <dgm:prSet presAssocID="{9EE0194B-95DD-432F-9509-FC36722E8277}" presName="linear" presStyleCnt="0">
        <dgm:presLayoutVars>
          <dgm:animLvl val="lvl"/>
          <dgm:resizeHandles val="exact"/>
        </dgm:presLayoutVars>
      </dgm:prSet>
      <dgm:spPr/>
    </dgm:pt>
    <dgm:pt modelId="{73883DE8-47CE-E54C-8339-A3D175BED661}" type="pres">
      <dgm:prSet presAssocID="{3A38CFC8-60CD-48C1-9342-D2BD31BE4BC9}" presName="parentText" presStyleLbl="node1" presStyleIdx="0" presStyleCnt="4">
        <dgm:presLayoutVars>
          <dgm:chMax val="0"/>
          <dgm:bulletEnabled val="1"/>
        </dgm:presLayoutVars>
      </dgm:prSet>
      <dgm:spPr/>
    </dgm:pt>
    <dgm:pt modelId="{86205F3E-F39D-EC4E-B934-FE9F5A6DB7A8}" type="pres">
      <dgm:prSet presAssocID="{4121F1D6-C43F-4CF8-BA25-F6E7689DB34E}" presName="spacer" presStyleCnt="0"/>
      <dgm:spPr/>
    </dgm:pt>
    <dgm:pt modelId="{545BD557-2835-6141-AD40-391B79FD80AF}" type="pres">
      <dgm:prSet presAssocID="{D921C445-4CC0-4A68-9278-C09A003AD579}" presName="parentText" presStyleLbl="node1" presStyleIdx="1" presStyleCnt="4">
        <dgm:presLayoutVars>
          <dgm:chMax val="0"/>
          <dgm:bulletEnabled val="1"/>
        </dgm:presLayoutVars>
      </dgm:prSet>
      <dgm:spPr/>
    </dgm:pt>
    <dgm:pt modelId="{F3FC9C6B-91D6-E246-9B4F-3C8708BC09D2}" type="pres">
      <dgm:prSet presAssocID="{B40A3D2D-979C-4677-BC2E-CF2DDEB3EB01}" presName="spacer" presStyleCnt="0"/>
      <dgm:spPr/>
    </dgm:pt>
    <dgm:pt modelId="{6BC7F8E7-CD77-8643-8E95-4E2D735A5A2C}" type="pres">
      <dgm:prSet presAssocID="{15093A13-1620-4489-9D3D-6E17A4C818C8}" presName="parentText" presStyleLbl="node1" presStyleIdx="2" presStyleCnt="4">
        <dgm:presLayoutVars>
          <dgm:chMax val="0"/>
          <dgm:bulletEnabled val="1"/>
        </dgm:presLayoutVars>
      </dgm:prSet>
      <dgm:spPr/>
    </dgm:pt>
    <dgm:pt modelId="{A1C6B5D4-39DF-AB4F-9BA9-C6FD61085F8E}" type="pres">
      <dgm:prSet presAssocID="{33E44137-858E-4CB4-925D-DE5BE434985D}" presName="spacer" presStyleCnt="0"/>
      <dgm:spPr/>
    </dgm:pt>
    <dgm:pt modelId="{654BD459-DF59-9B4E-802E-2CA54B875EAC}" type="pres">
      <dgm:prSet presAssocID="{3DB33E0D-C255-43D3-953D-DCCFCA7EB9D0}" presName="parentText" presStyleLbl="node1" presStyleIdx="3" presStyleCnt="4">
        <dgm:presLayoutVars>
          <dgm:chMax val="0"/>
          <dgm:bulletEnabled val="1"/>
        </dgm:presLayoutVars>
      </dgm:prSet>
      <dgm:spPr/>
    </dgm:pt>
  </dgm:ptLst>
  <dgm:cxnLst>
    <dgm:cxn modelId="{77A51B10-4464-4A5F-8556-DB8E8BEC1BDA}" srcId="{9EE0194B-95DD-432F-9509-FC36722E8277}" destId="{D921C445-4CC0-4A68-9278-C09A003AD579}" srcOrd="1" destOrd="0" parTransId="{D8058D7A-53CD-4850-9C38-A95404BB01A4}" sibTransId="{B40A3D2D-979C-4677-BC2E-CF2DDEB3EB01}"/>
    <dgm:cxn modelId="{419BB021-F636-4EEE-A94A-8FA3D043F12C}" srcId="{9EE0194B-95DD-432F-9509-FC36722E8277}" destId="{3DB33E0D-C255-43D3-953D-DCCFCA7EB9D0}" srcOrd="3" destOrd="0" parTransId="{1FA1ADFF-AC3F-4B8E-B139-C3440220FD96}" sibTransId="{E13D2D5D-3AF3-4517-8C1E-BFEA684F20D3}"/>
    <dgm:cxn modelId="{FB03EB66-0F05-42D5-B6BB-BF100A034A4E}" srcId="{9EE0194B-95DD-432F-9509-FC36722E8277}" destId="{3A38CFC8-60CD-48C1-9342-D2BD31BE4BC9}" srcOrd="0" destOrd="0" parTransId="{DF268973-EAE3-4593-A14F-40580B27DFB9}" sibTransId="{4121F1D6-C43F-4CF8-BA25-F6E7689DB34E}"/>
    <dgm:cxn modelId="{078FEB47-4998-4249-911F-6A1B10403451}" type="presOf" srcId="{3DB33E0D-C255-43D3-953D-DCCFCA7EB9D0}" destId="{654BD459-DF59-9B4E-802E-2CA54B875EAC}" srcOrd="0" destOrd="0" presId="urn:microsoft.com/office/officeart/2005/8/layout/vList2"/>
    <dgm:cxn modelId="{D395227B-0811-F545-BA85-19E0713ED46F}" type="presOf" srcId="{3A38CFC8-60CD-48C1-9342-D2BD31BE4BC9}" destId="{73883DE8-47CE-E54C-8339-A3D175BED661}" srcOrd="0" destOrd="0" presId="urn:microsoft.com/office/officeart/2005/8/layout/vList2"/>
    <dgm:cxn modelId="{4396C5AF-0FB7-DE4D-B603-43DBF29D075A}" type="presOf" srcId="{D921C445-4CC0-4A68-9278-C09A003AD579}" destId="{545BD557-2835-6141-AD40-391B79FD80AF}" srcOrd="0" destOrd="0" presId="urn:microsoft.com/office/officeart/2005/8/layout/vList2"/>
    <dgm:cxn modelId="{8B49FFBD-7D8B-484A-BB05-B82CDC17B127}" type="presOf" srcId="{9EE0194B-95DD-432F-9509-FC36722E8277}" destId="{061E6A4C-6C80-FC4A-BACA-81F05BFACD5C}" srcOrd="0" destOrd="0" presId="urn:microsoft.com/office/officeart/2005/8/layout/vList2"/>
    <dgm:cxn modelId="{26CC22D7-CB0E-4512-979D-D1DA56B67141}" srcId="{9EE0194B-95DD-432F-9509-FC36722E8277}" destId="{15093A13-1620-4489-9D3D-6E17A4C818C8}" srcOrd="2" destOrd="0" parTransId="{D5013AC6-6A31-412F-A445-77736166ABAD}" sibTransId="{33E44137-858E-4CB4-925D-DE5BE434985D}"/>
    <dgm:cxn modelId="{58DF02FA-65D4-3E48-9B00-6C9554A796B2}" type="presOf" srcId="{15093A13-1620-4489-9D3D-6E17A4C818C8}" destId="{6BC7F8E7-CD77-8643-8E95-4E2D735A5A2C}" srcOrd="0" destOrd="0" presId="urn:microsoft.com/office/officeart/2005/8/layout/vList2"/>
    <dgm:cxn modelId="{9D2A263B-224C-B744-B99B-B4E3809501B3}" type="presParOf" srcId="{061E6A4C-6C80-FC4A-BACA-81F05BFACD5C}" destId="{73883DE8-47CE-E54C-8339-A3D175BED661}" srcOrd="0" destOrd="0" presId="urn:microsoft.com/office/officeart/2005/8/layout/vList2"/>
    <dgm:cxn modelId="{FCFFE09E-0A4D-2C41-9829-406877E85DD4}" type="presParOf" srcId="{061E6A4C-6C80-FC4A-BACA-81F05BFACD5C}" destId="{86205F3E-F39D-EC4E-B934-FE9F5A6DB7A8}" srcOrd="1" destOrd="0" presId="urn:microsoft.com/office/officeart/2005/8/layout/vList2"/>
    <dgm:cxn modelId="{321BF4D6-AE58-DA44-957B-9B5B033F5D34}" type="presParOf" srcId="{061E6A4C-6C80-FC4A-BACA-81F05BFACD5C}" destId="{545BD557-2835-6141-AD40-391B79FD80AF}" srcOrd="2" destOrd="0" presId="urn:microsoft.com/office/officeart/2005/8/layout/vList2"/>
    <dgm:cxn modelId="{6C2B28D2-6B4A-6445-BA30-C2E430704352}" type="presParOf" srcId="{061E6A4C-6C80-FC4A-BACA-81F05BFACD5C}" destId="{F3FC9C6B-91D6-E246-9B4F-3C8708BC09D2}" srcOrd="3" destOrd="0" presId="urn:microsoft.com/office/officeart/2005/8/layout/vList2"/>
    <dgm:cxn modelId="{FBB1D568-9A54-B24D-9919-0176C0630A6C}" type="presParOf" srcId="{061E6A4C-6C80-FC4A-BACA-81F05BFACD5C}" destId="{6BC7F8E7-CD77-8643-8E95-4E2D735A5A2C}" srcOrd="4" destOrd="0" presId="urn:microsoft.com/office/officeart/2005/8/layout/vList2"/>
    <dgm:cxn modelId="{FF3225F9-877D-E441-BCC0-E8E98E9B5837}" type="presParOf" srcId="{061E6A4C-6C80-FC4A-BACA-81F05BFACD5C}" destId="{A1C6B5D4-39DF-AB4F-9BA9-C6FD61085F8E}" srcOrd="5" destOrd="0" presId="urn:microsoft.com/office/officeart/2005/8/layout/vList2"/>
    <dgm:cxn modelId="{E754B6E2-2A18-FA4D-88E0-FE2CB2A82E68}" type="presParOf" srcId="{061E6A4C-6C80-FC4A-BACA-81F05BFACD5C}" destId="{654BD459-DF59-9B4E-802E-2CA54B875EAC}"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3.xml><?xml version="1.0" encoding="utf-8"?>
<dgm:dataModel xmlns:dgm="http://schemas.openxmlformats.org/drawingml/2006/diagram" xmlns:a="http://schemas.openxmlformats.org/drawingml/2006/main">
  <dgm:ptLst>
    <dgm:pt modelId="{218A3E33-FFB5-4A49-ADDF-BBD5DA8C5F29}"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4F819764-28DF-4968-A250-41683D479602}">
      <dgm:prSet/>
      <dgm:spPr/>
      <dgm:t>
        <a:bodyPr/>
        <a:lstStyle/>
        <a:p>
          <a:r>
            <a:rPr lang="en-US" b="0" i="0"/>
            <a:t>The project roadmap defines essential milestones and tasks to achieve research objectives.</a:t>
          </a:r>
          <a:endParaRPr lang="en-US"/>
        </a:p>
      </dgm:t>
    </dgm:pt>
    <dgm:pt modelId="{B9091E19-952A-48EF-AF83-05215C986D5E}" type="parTrans" cxnId="{9C8A18F3-5A88-4952-A4D0-6A84864FCCBD}">
      <dgm:prSet/>
      <dgm:spPr/>
      <dgm:t>
        <a:bodyPr/>
        <a:lstStyle/>
        <a:p>
          <a:endParaRPr lang="en-US"/>
        </a:p>
      </dgm:t>
    </dgm:pt>
    <dgm:pt modelId="{2E27D611-EF7C-404D-A309-382E1EA3919A}" type="sibTrans" cxnId="{9C8A18F3-5A88-4952-A4D0-6A84864FCCBD}">
      <dgm:prSet/>
      <dgm:spPr/>
      <dgm:t>
        <a:bodyPr/>
        <a:lstStyle/>
        <a:p>
          <a:endParaRPr lang="en-US"/>
        </a:p>
      </dgm:t>
    </dgm:pt>
    <dgm:pt modelId="{54CF2DAA-4CC1-4A74-BBA1-ADEC0E72C71D}">
      <dgm:prSet/>
      <dgm:spPr/>
      <dgm:t>
        <a:bodyPr/>
        <a:lstStyle/>
        <a:p>
          <a:r>
            <a:rPr lang="en-US" b="0" i="0"/>
            <a:t>Emphasis on iterative feedback loops and continuous improvement for enhanced predictive capabilities.</a:t>
          </a:r>
          <a:endParaRPr lang="en-US"/>
        </a:p>
      </dgm:t>
    </dgm:pt>
    <dgm:pt modelId="{635A1868-30E1-4895-B626-06D12C23319A}" type="parTrans" cxnId="{3C9161D6-D2C7-487E-A67A-2ADE9E06A77A}">
      <dgm:prSet/>
      <dgm:spPr/>
      <dgm:t>
        <a:bodyPr/>
        <a:lstStyle/>
        <a:p>
          <a:endParaRPr lang="en-US"/>
        </a:p>
      </dgm:t>
    </dgm:pt>
    <dgm:pt modelId="{CC189831-BF52-4C30-9202-7923DA492E4B}" type="sibTrans" cxnId="{3C9161D6-D2C7-487E-A67A-2ADE9E06A77A}">
      <dgm:prSet/>
      <dgm:spPr/>
      <dgm:t>
        <a:bodyPr/>
        <a:lstStyle/>
        <a:p>
          <a:endParaRPr lang="en-US"/>
        </a:p>
      </dgm:t>
    </dgm:pt>
    <dgm:pt modelId="{293586BD-BD73-4753-9E01-4132C3E5D46C}">
      <dgm:prSet/>
      <dgm:spPr/>
      <dgm:t>
        <a:bodyPr/>
        <a:lstStyle/>
        <a:p>
          <a:r>
            <a:rPr lang="en-US" b="0" i="0"/>
            <a:t>Ensuring model relevance in the evolving cryptocurrency landscape.</a:t>
          </a:r>
          <a:endParaRPr lang="en-US"/>
        </a:p>
      </dgm:t>
    </dgm:pt>
    <dgm:pt modelId="{1571A1F8-2C77-4959-9479-39977F4BB165}" type="parTrans" cxnId="{D10D2624-363C-48E0-B8FF-35851C1078AC}">
      <dgm:prSet/>
      <dgm:spPr/>
      <dgm:t>
        <a:bodyPr/>
        <a:lstStyle/>
        <a:p>
          <a:endParaRPr lang="en-US"/>
        </a:p>
      </dgm:t>
    </dgm:pt>
    <dgm:pt modelId="{53AE74F0-485A-440E-BAC6-6D8E7C2AC687}" type="sibTrans" cxnId="{D10D2624-363C-48E0-B8FF-35851C1078AC}">
      <dgm:prSet/>
      <dgm:spPr/>
      <dgm:t>
        <a:bodyPr/>
        <a:lstStyle/>
        <a:p>
          <a:endParaRPr lang="en-US"/>
        </a:p>
      </dgm:t>
    </dgm:pt>
    <dgm:pt modelId="{A926B187-5369-40C8-99B0-9BBCC48BD432}">
      <dgm:prSet/>
      <dgm:spPr/>
      <dgm:t>
        <a:bodyPr/>
        <a:lstStyle/>
        <a:p>
          <a:r>
            <a:rPr lang="en-US" b="0" i="0"/>
            <a:t>Enhancing understanding of Bitcoin hashrate fluctuations and contributing to the cryptocurrency ecosystem.</a:t>
          </a:r>
          <a:endParaRPr lang="en-US"/>
        </a:p>
      </dgm:t>
    </dgm:pt>
    <dgm:pt modelId="{8E6AB7A8-5CBF-4819-A6AE-557275E14321}" type="parTrans" cxnId="{0D2B1278-6AEF-4909-8DD2-C60014D016E6}">
      <dgm:prSet/>
      <dgm:spPr/>
      <dgm:t>
        <a:bodyPr/>
        <a:lstStyle/>
        <a:p>
          <a:endParaRPr lang="en-US"/>
        </a:p>
      </dgm:t>
    </dgm:pt>
    <dgm:pt modelId="{748F3092-1AC6-4C79-87D4-94D8142F90D4}" type="sibTrans" cxnId="{0D2B1278-6AEF-4909-8DD2-C60014D016E6}">
      <dgm:prSet/>
      <dgm:spPr/>
      <dgm:t>
        <a:bodyPr/>
        <a:lstStyle/>
        <a:p>
          <a:endParaRPr lang="en-US"/>
        </a:p>
      </dgm:t>
    </dgm:pt>
    <dgm:pt modelId="{A55912B8-9AF4-47C9-AF85-BDB8A52E62B7}">
      <dgm:prSet/>
      <dgm:spPr/>
      <dgm:t>
        <a:bodyPr/>
        <a:lstStyle/>
        <a:p>
          <a:r>
            <a:rPr lang="en-US" b="0" i="0"/>
            <a:t>Supporting Marathon Digital Holdings in making informed decisions for long-term success in the dynamic Bitcoin market.</a:t>
          </a:r>
          <a:endParaRPr lang="en-US"/>
        </a:p>
      </dgm:t>
    </dgm:pt>
    <dgm:pt modelId="{206ED9A3-D927-47E0-961A-8D95D45D4A29}" type="parTrans" cxnId="{1CBCB07B-349C-4E31-883B-4169189F4D31}">
      <dgm:prSet/>
      <dgm:spPr/>
      <dgm:t>
        <a:bodyPr/>
        <a:lstStyle/>
        <a:p>
          <a:endParaRPr lang="en-US"/>
        </a:p>
      </dgm:t>
    </dgm:pt>
    <dgm:pt modelId="{42DDA48F-835A-4BFF-98BD-6A36CD133D5A}" type="sibTrans" cxnId="{1CBCB07B-349C-4E31-883B-4169189F4D31}">
      <dgm:prSet/>
      <dgm:spPr/>
      <dgm:t>
        <a:bodyPr/>
        <a:lstStyle/>
        <a:p>
          <a:endParaRPr lang="en-US"/>
        </a:p>
      </dgm:t>
    </dgm:pt>
    <dgm:pt modelId="{1E239F98-C7F4-2047-96CC-7AD1ABE4670D}" type="pres">
      <dgm:prSet presAssocID="{218A3E33-FFB5-4A49-ADDF-BBD5DA8C5F29}" presName="vert0" presStyleCnt="0">
        <dgm:presLayoutVars>
          <dgm:dir/>
          <dgm:animOne val="branch"/>
          <dgm:animLvl val="lvl"/>
        </dgm:presLayoutVars>
      </dgm:prSet>
      <dgm:spPr/>
    </dgm:pt>
    <dgm:pt modelId="{B12C97F5-90E1-554A-BBAB-4210360F071E}" type="pres">
      <dgm:prSet presAssocID="{4F819764-28DF-4968-A250-41683D479602}" presName="thickLine" presStyleLbl="alignNode1" presStyleIdx="0" presStyleCnt="5"/>
      <dgm:spPr/>
    </dgm:pt>
    <dgm:pt modelId="{082697E7-1F14-4D44-AB8C-FD3273FBF128}" type="pres">
      <dgm:prSet presAssocID="{4F819764-28DF-4968-A250-41683D479602}" presName="horz1" presStyleCnt="0"/>
      <dgm:spPr/>
    </dgm:pt>
    <dgm:pt modelId="{515130C2-5965-194D-B506-2BA299B65219}" type="pres">
      <dgm:prSet presAssocID="{4F819764-28DF-4968-A250-41683D479602}" presName="tx1" presStyleLbl="revTx" presStyleIdx="0" presStyleCnt="5"/>
      <dgm:spPr/>
    </dgm:pt>
    <dgm:pt modelId="{F6A101D7-A6F9-8045-8C00-61CA29336B9B}" type="pres">
      <dgm:prSet presAssocID="{4F819764-28DF-4968-A250-41683D479602}" presName="vert1" presStyleCnt="0"/>
      <dgm:spPr/>
    </dgm:pt>
    <dgm:pt modelId="{B486D891-7FFD-5449-A2F0-A71906FFEC27}" type="pres">
      <dgm:prSet presAssocID="{54CF2DAA-4CC1-4A74-BBA1-ADEC0E72C71D}" presName="thickLine" presStyleLbl="alignNode1" presStyleIdx="1" presStyleCnt="5"/>
      <dgm:spPr/>
    </dgm:pt>
    <dgm:pt modelId="{2AA5605C-8D60-1240-AC06-DFCA8B763DA1}" type="pres">
      <dgm:prSet presAssocID="{54CF2DAA-4CC1-4A74-BBA1-ADEC0E72C71D}" presName="horz1" presStyleCnt="0"/>
      <dgm:spPr/>
    </dgm:pt>
    <dgm:pt modelId="{94ECDB9F-E0B6-3F45-B0C0-79B0A5A90210}" type="pres">
      <dgm:prSet presAssocID="{54CF2DAA-4CC1-4A74-BBA1-ADEC0E72C71D}" presName="tx1" presStyleLbl="revTx" presStyleIdx="1" presStyleCnt="5"/>
      <dgm:spPr/>
    </dgm:pt>
    <dgm:pt modelId="{273537E5-207B-3048-8F84-923476879C9F}" type="pres">
      <dgm:prSet presAssocID="{54CF2DAA-4CC1-4A74-BBA1-ADEC0E72C71D}" presName="vert1" presStyleCnt="0"/>
      <dgm:spPr/>
    </dgm:pt>
    <dgm:pt modelId="{FB36DE96-741B-C947-AB18-055D5D469257}" type="pres">
      <dgm:prSet presAssocID="{293586BD-BD73-4753-9E01-4132C3E5D46C}" presName="thickLine" presStyleLbl="alignNode1" presStyleIdx="2" presStyleCnt="5"/>
      <dgm:spPr/>
    </dgm:pt>
    <dgm:pt modelId="{A73F4B2D-440E-F446-B834-542FB6971B3D}" type="pres">
      <dgm:prSet presAssocID="{293586BD-BD73-4753-9E01-4132C3E5D46C}" presName="horz1" presStyleCnt="0"/>
      <dgm:spPr/>
    </dgm:pt>
    <dgm:pt modelId="{3CEB5FEB-B623-E145-9AEA-5CBF20346AC4}" type="pres">
      <dgm:prSet presAssocID="{293586BD-BD73-4753-9E01-4132C3E5D46C}" presName="tx1" presStyleLbl="revTx" presStyleIdx="2" presStyleCnt="5"/>
      <dgm:spPr/>
    </dgm:pt>
    <dgm:pt modelId="{F50FACF4-BF41-704B-8C34-915B9DD8BE78}" type="pres">
      <dgm:prSet presAssocID="{293586BD-BD73-4753-9E01-4132C3E5D46C}" presName="vert1" presStyleCnt="0"/>
      <dgm:spPr/>
    </dgm:pt>
    <dgm:pt modelId="{2F9A5E43-FD85-EE43-9DB4-DEEAB53DED75}" type="pres">
      <dgm:prSet presAssocID="{A926B187-5369-40C8-99B0-9BBCC48BD432}" presName="thickLine" presStyleLbl="alignNode1" presStyleIdx="3" presStyleCnt="5"/>
      <dgm:spPr/>
    </dgm:pt>
    <dgm:pt modelId="{2DF2A887-049C-D74A-AC8E-58C3E49AD657}" type="pres">
      <dgm:prSet presAssocID="{A926B187-5369-40C8-99B0-9BBCC48BD432}" presName="horz1" presStyleCnt="0"/>
      <dgm:spPr/>
    </dgm:pt>
    <dgm:pt modelId="{F0E592AD-61F6-4946-811F-66A34AB7E4DC}" type="pres">
      <dgm:prSet presAssocID="{A926B187-5369-40C8-99B0-9BBCC48BD432}" presName="tx1" presStyleLbl="revTx" presStyleIdx="3" presStyleCnt="5"/>
      <dgm:spPr/>
    </dgm:pt>
    <dgm:pt modelId="{0204CDC8-0104-E34B-A443-0CA41C1FD9C5}" type="pres">
      <dgm:prSet presAssocID="{A926B187-5369-40C8-99B0-9BBCC48BD432}" presName="vert1" presStyleCnt="0"/>
      <dgm:spPr/>
    </dgm:pt>
    <dgm:pt modelId="{689618C3-38B2-8746-BBFA-216C0D5DB966}" type="pres">
      <dgm:prSet presAssocID="{A55912B8-9AF4-47C9-AF85-BDB8A52E62B7}" presName="thickLine" presStyleLbl="alignNode1" presStyleIdx="4" presStyleCnt="5"/>
      <dgm:spPr/>
    </dgm:pt>
    <dgm:pt modelId="{4AE49435-3DE0-3F46-9917-34C334B09ADC}" type="pres">
      <dgm:prSet presAssocID="{A55912B8-9AF4-47C9-AF85-BDB8A52E62B7}" presName="horz1" presStyleCnt="0"/>
      <dgm:spPr/>
    </dgm:pt>
    <dgm:pt modelId="{FE435E23-CE42-8145-AF4B-3EEF72AF7DA0}" type="pres">
      <dgm:prSet presAssocID="{A55912B8-9AF4-47C9-AF85-BDB8A52E62B7}" presName="tx1" presStyleLbl="revTx" presStyleIdx="4" presStyleCnt="5"/>
      <dgm:spPr/>
    </dgm:pt>
    <dgm:pt modelId="{46E6079E-D021-6846-9C5D-D4DBF7A8D096}" type="pres">
      <dgm:prSet presAssocID="{A55912B8-9AF4-47C9-AF85-BDB8A52E62B7}" presName="vert1" presStyleCnt="0"/>
      <dgm:spPr/>
    </dgm:pt>
  </dgm:ptLst>
  <dgm:cxnLst>
    <dgm:cxn modelId="{B5069315-370E-5945-96B9-866C65DB078F}" type="presOf" srcId="{4F819764-28DF-4968-A250-41683D479602}" destId="{515130C2-5965-194D-B506-2BA299B65219}" srcOrd="0" destOrd="0" presId="urn:microsoft.com/office/officeart/2008/layout/LinedList"/>
    <dgm:cxn modelId="{D10D2624-363C-48E0-B8FF-35851C1078AC}" srcId="{218A3E33-FFB5-4A49-ADDF-BBD5DA8C5F29}" destId="{293586BD-BD73-4753-9E01-4132C3E5D46C}" srcOrd="2" destOrd="0" parTransId="{1571A1F8-2C77-4959-9479-39977F4BB165}" sibTransId="{53AE74F0-485A-440E-BAC6-6D8E7C2AC687}"/>
    <dgm:cxn modelId="{CF54F93F-9FA1-6646-B9AE-48D9A965E256}" type="presOf" srcId="{54CF2DAA-4CC1-4A74-BBA1-ADEC0E72C71D}" destId="{94ECDB9F-E0B6-3F45-B0C0-79B0A5A90210}" srcOrd="0" destOrd="0" presId="urn:microsoft.com/office/officeart/2008/layout/LinedList"/>
    <dgm:cxn modelId="{0BC2EF46-5912-C142-A0C2-091AC00E6BB0}" type="presOf" srcId="{218A3E33-FFB5-4A49-ADDF-BBD5DA8C5F29}" destId="{1E239F98-C7F4-2047-96CC-7AD1ABE4670D}" srcOrd="0" destOrd="0" presId="urn:microsoft.com/office/officeart/2008/layout/LinedList"/>
    <dgm:cxn modelId="{0D2B1278-6AEF-4909-8DD2-C60014D016E6}" srcId="{218A3E33-FFB5-4A49-ADDF-BBD5DA8C5F29}" destId="{A926B187-5369-40C8-99B0-9BBCC48BD432}" srcOrd="3" destOrd="0" parTransId="{8E6AB7A8-5CBF-4819-A6AE-557275E14321}" sibTransId="{748F3092-1AC6-4C79-87D4-94D8142F90D4}"/>
    <dgm:cxn modelId="{1CBCB07B-349C-4E31-883B-4169189F4D31}" srcId="{218A3E33-FFB5-4A49-ADDF-BBD5DA8C5F29}" destId="{A55912B8-9AF4-47C9-AF85-BDB8A52E62B7}" srcOrd="4" destOrd="0" parTransId="{206ED9A3-D927-47E0-961A-8D95D45D4A29}" sibTransId="{42DDA48F-835A-4BFF-98BD-6A36CD133D5A}"/>
    <dgm:cxn modelId="{4885F68A-BA7C-834E-97B0-ECBC8CEE9F8B}" type="presOf" srcId="{293586BD-BD73-4753-9E01-4132C3E5D46C}" destId="{3CEB5FEB-B623-E145-9AEA-5CBF20346AC4}" srcOrd="0" destOrd="0" presId="urn:microsoft.com/office/officeart/2008/layout/LinedList"/>
    <dgm:cxn modelId="{9D755F98-4BC0-A148-9C64-7FB8BA6D8EAB}" type="presOf" srcId="{A926B187-5369-40C8-99B0-9BBCC48BD432}" destId="{F0E592AD-61F6-4946-811F-66A34AB7E4DC}" srcOrd="0" destOrd="0" presId="urn:microsoft.com/office/officeart/2008/layout/LinedList"/>
    <dgm:cxn modelId="{3C9161D6-D2C7-487E-A67A-2ADE9E06A77A}" srcId="{218A3E33-FFB5-4A49-ADDF-BBD5DA8C5F29}" destId="{54CF2DAA-4CC1-4A74-BBA1-ADEC0E72C71D}" srcOrd="1" destOrd="0" parTransId="{635A1868-30E1-4895-B626-06D12C23319A}" sibTransId="{CC189831-BF52-4C30-9202-7923DA492E4B}"/>
    <dgm:cxn modelId="{E342BFEF-6A3D-894C-9B32-C82596386F75}" type="presOf" srcId="{A55912B8-9AF4-47C9-AF85-BDB8A52E62B7}" destId="{FE435E23-CE42-8145-AF4B-3EEF72AF7DA0}" srcOrd="0" destOrd="0" presId="urn:microsoft.com/office/officeart/2008/layout/LinedList"/>
    <dgm:cxn modelId="{9C8A18F3-5A88-4952-A4D0-6A84864FCCBD}" srcId="{218A3E33-FFB5-4A49-ADDF-BBD5DA8C5F29}" destId="{4F819764-28DF-4968-A250-41683D479602}" srcOrd="0" destOrd="0" parTransId="{B9091E19-952A-48EF-AF83-05215C986D5E}" sibTransId="{2E27D611-EF7C-404D-A309-382E1EA3919A}"/>
    <dgm:cxn modelId="{2F984632-983D-4F48-BF14-5D36BE568BBF}" type="presParOf" srcId="{1E239F98-C7F4-2047-96CC-7AD1ABE4670D}" destId="{B12C97F5-90E1-554A-BBAB-4210360F071E}" srcOrd="0" destOrd="0" presId="urn:microsoft.com/office/officeart/2008/layout/LinedList"/>
    <dgm:cxn modelId="{D2B2B537-721F-744B-9AD5-69F28FA9DEFB}" type="presParOf" srcId="{1E239F98-C7F4-2047-96CC-7AD1ABE4670D}" destId="{082697E7-1F14-4D44-AB8C-FD3273FBF128}" srcOrd="1" destOrd="0" presId="urn:microsoft.com/office/officeart/2008/layout/LinedList"/>
    <dgm:cxn modelId="{512BCC82-3BEB-D946-8C35-49DA44AE1D61}" type="presParOf" srcId="{082697E7-1F14-4D44-AB8C-FD3273FBF128}" destId="{515130C2-5965-194D-B506-2BA299B65219}" srcOrd="0" destOrd="0" presId="urn:microsoft.com/office/officeart/2008/layout/LinedList"/>
    <dgm:cxn modelId="{7EE2B7A8-0EBE-DB4B-9F7C-A88CCF478461}" type="presParOf" srcId="{082697E7-1F14-4D44-AB8C-FD3273FBF128}" destId="{F6A101D7-A6F9-8045-8C00-61CA29336B9B}" srcOrd="1" destOrd="0" presId="urn:microsoft.com/office/officeart/2008/layout/LinedList"/>
    <dgm:cxn modelId="{E0F01B4D-C588-7745-B402-F2F169E42726}" type="presParOf" srcId="{1E239F98-C7F4-2047-96CC-7AD1ABE4670D}" destId="{B486D891-7FFD-5449-A2F0-A71906FFEC27}" srcOrd="2" destOrd="0" presId="urn:microsoft.com/office/officeart/2008/layout/LinedList"/>
    <dgm:cxn modelId="{79855568-8499-3343-B737-FFCC07184CF1}" type="presParOf" srcId="{1E239F98-C7F4-2047-96CC-7AD1ABE4670D}" destId="{2AA5605C-8D60-1240-AC06-DFCA8B763DA1}" srcOrd="3" destOrd="0" presId="urn:microsoft.com/office/officeart/2008/layout/LinedList"/>
    <dgm:cxn modelId="{CDBED9F6-B07D-E846-8016-2669B14F1DA6}" type="presParOf" srcId="{2AA5605C-8D60-1240-AC06-DFCA8B763DA1}" destId="{94ECDB9F-E0B6-3F45-B0C0-79B0A5A90210}" srcOrd="0" destOrd="0" presId="urn:microsoft.com/office/officeart/2008/layout/LinedList"/>
    <dgm:cxn modelId="{8EE0F13F-5A80-1A40-B303-321A5DB0E8C1}" type="presParOf" srcId="{2AA5605C-8D60-1240-AC06-DFCA8B763DA1}" destId="{273537E5-207B-3048-8F84-923476879C9F}" srcOrd="1" destOrd="0" presId="urn:microsoft.com/office/officeart/2008/layout/LinedList"/>
    <dgm:cxn modelId="{2C2B30A1-8208-8C46-8AD4-C7A210B40D9F}" type="presParOf" srcId="{1E239F98-C7F4-2047-96CC-7AD1ABE4670D}" destId="{FB36DE96-741B-C947-AB18-055D5D469257}" srcOrd="4" destOrd="0" presId="urn:microsoft.com/office/officeart/2008/layout/LinedList"/>
    <dgm:cxn modelId="{12BE875D-FED6-584F-B858-258C1BBF292D}" type="presParOf" srcId="{1E239F98-C7F4-2047-96CC-7AD1ABE4670D}" destId="{A73F4B2D-440E-F446-B834-542FB6971B3D}" srcOrd="5" destOrd="0" presId="urn:microsoft.com/office/officeart/2008/layout/LinedList"/>
    <dgm:cxn modelId="{850976D5-BF4F-CC41-A367-B067970B8F77}" type="presParOf" srcId="{A73F4B2D-440E-F446-B834-542FB6971B3D}" destId="{3CEB5FEB-B623-E145-9AEA-5CBF20346AC4}" srcOrd="0" destOrd="0" presId="urn:microsoft.com/office/officeart/2008/layout/LinedList"/>
    <dgm:cxn modelId="{3D53E437-5E48-B545-9E2E-50BBF1D6FAA5}" type="presParOf" srcId="{A73F4B2D-440E-F446-B834-542FB6971B3D}" destId="{F50FACF4-BF41-704B-8C34-915B9DD8BE78}" srcOrd="1" destOrd="0" presId="urn:microsoft.com/office/officeart/2008/layout/LinedList"/>
    <dgm:cxn modelId="{B67E809E-79EF-9341-9F29-71F063BB1C23}" type="presParOf" srcId="{1E239F98-C7F4-2047-96CC-7AD1ABE4670D}" destId="{2F9A5E43-FD85-EE43-9DB4-DEEAB53DED75}" srcOrd="6" destOrd="0" presId="urn:microsoft.com/office/officeart/2008/layout/LinedList"/>
    <dgm:cxn modelId="{F6143372-0CD6-324D-A97E-F719A2AEDB5F}" type="presParOf" srcId="{1E239F98-C7F4-2047-96CC-7AD1ABE4670D}" destId="{2DF2A887-049C-D74A-AC8E-58C3E49AD657}" srcOrd="7" destOrd="0" presId="urn:microsoft.com/office/officeart/2008/layout/LinedList"/>
    <dgm:cxn modelId="{1AF5AF77-A71C-0641-9FDB-5646734620D5}" type="presParOf" srcId="{2DF2A887-049C-D74A-AC8E-58C3E49AD657}" destId="{F0E592AD-61F6-4946-811F-66A34AB7E4DC}" srcOrd="0" destOrd="0" presId="urn:microsoft.com/office/officeart/2008/layout/LinedList"/>
    <dgm:cxn modelId="{54EFDFB8-6686-4945-862D-BD463AFCD415}" type="presParOf" srcId="{2DF2A887-049C-D74A-AC8E-58C3E49AD657}" destId="{0204CDC8-0104-E34B-A443-0CA41C1FD9C5}" srcOrd="1" destOrd="0" presId="urn:microsoft.com/office/officeart/2008/layout/LinedList"/>
    <dgm:cxn modelId="{E8B82A3C-BA50-0D4A-A104-EDDC875F4DF8}" type="presParOf" srcId="{1E239F98-C7F4-2047-96CC-7AD1ABE4670D}" destId="{689618C3-38B2-8746-BBFA-216C0D5DB966}" srcOrd="8" destOrd="0" presId="urn:microsoft.com/office/officeart/2008/layout/LinedList"/>
    <dgm:cxn modelId="{17835D00-D8AD-9B46-9475-3BA4828CAEE1}" type="presParOf" srcId="{1E239F98-C7F4-2047-96CC-7AD1ABE4670D}" destId="{4AE49435-3DE0-3F46-9917-34C334B09ADC}" srcOrd="9" destOrd="0" presId="urn:microsoft.com/office/officeart/2008/layout/LinedList"/>
    <dgm:cxn modelId="{9E04D48D-505F-4C40-B073-6C5C15D9CC40}" type="presParOf" srcId="{4AE49435-3DE0-3F46-9917-34C334B09ADC}" destId="{FE435E23-CE42-8145-AF4B-3EEF72AF7DA0}" srcOrd="0" destOrd="0" presId="urn:microsoft.com/office/officeart/2008/layout/LinedList"/>
    <dgm:cxn modelId="{616BCF9A-868E-E142-A433-B69DBB8B5EE4}" type="presParOf" srcId="{4AE49435-3DE0-3F46-9917-34C334B09ADC}" destId="{46E6079E-D021-6846-9C5D-D4DBF7A8D096}"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18A3E33-FFB5-4A49-ADDF-BBD5DA8C5F29}"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4F819764-28DF-4968-A250-41683D479602}">
      <dgm:prSet/>
      <dgm:spPr/>
      <dgm:t>
        <a:bodyPr/>
        <a:lstStyle/>
        <a:p>
          <a:pPr rtl="0"/>
          <a:r>
            <a:rPr lang="en-US" b="0" i="0">
              <a:solidFill>
                <a:srgbClr val="374151"/>
              </a:solidFill>
            </a:rPr>
            <a:t>The Random Forest model has demonstrated an accuracy of approximately </a:t>
          </a:r>
          <a:r>
            <a:rPr lang="en-US" b="0" i="0">
              <a:solidFill>
                <a:srgbClr val="374151"/>
              </a:solidFill>
              <a:latin typeface="Calibri Light" panose="020F0302020204030204"/>
            </a:rPr>
            <a:t>81.64%</a:t>
          </a:r>
          <a:r>
            <a:rPr lang="en-US" b="0" i="0">
              <a:solidFill>
                <a:srgbClr val="374151"/>
              </a:solidFill>
            </a:rPr>
            <a:t> in predicting hash rate increases.</a:t>
          </a:r>
          <a:r>
            <a:rPr lang="en-US">
              <a:latin typeface="Calibri Light" panose="020F0302020204030204"/>
            </a:rPr>
            <a:t> </a:t>
          </a:r>
          <a:endParaRPr lang="en-US"/>
        </a:p>
      </dgm:t>
    </dgm:pt>
    <dgm:pt modelId="{B9091E19-952A-48EF-AF83-05215C986D5E}" type="parTrans" cxnId="{9C8A18F3-5A88-4952-A4D0-6A84864FCCBD}">
      <dgm:prSet/>
      <dgm:spPr/>
      <dgm:t>
        <a:bodyPr/>
        <a:lstStyle/>
        <a:p>
          <a:endParaRPr lang="en-US"/>
        </a:p>
      </dgm:t>
    </dgm:pt>
    <dgm:pt modelId="{2E27D611-EF7C-404D-A309-382E1EA3919A}" type="sibTrans" cxnId="{9C8A18F3-5A88-4952-A4D0-6A84864FCCBD}">
      <dgm:prSet/>
      <dgm:spPr/>
      <dgm:t>
        <a:bodyPr/>
        <a:lstStyle/>
        <a:p>
          <a:endParaRPr lang="en-US"/>
        </a:p>
      </dgm:t>
    </dgm:pt>
    <dgm:pt modelId="{54CF2DAA-4CC1-4A74-BBA1-ADEC0E72C71D}">
      <dgm:prSet/>
      <dgm:spPr/>
      <dgm:t>
        <a:bodyPr/>
        <a:lstStyle/>
        <a:p>
          <a:pPr rtl="0"/>
          <a:r>
            <a:rPr lang="en-US" b="0" i="0">
              <a:solidFill>
                <a:srgbClr val="374151"/>
              </a:solidFill>
            </a:rPr>
            <a:t>These metrics indicate the model's balanced performance in correctly identifying instances of hash rate increases and minimizing both false positives and false negatives.</a:t>
          </a:r>
          <a:r>
            <a:rPr lang="en-US">
              <a:solidFill>
                <a:srgbClr val="374151"/>
              </a:solidFill>
              <a:latin typeface="Calibri Light" panose="020F0302020204030204"/>
            </a:rPr>
            <a:t> </a:t>
          </a:r>
          <a:endParaRPr lang="en-US">
            <a:solidFill>
              <a:srgbClr val="374151"/>
            </a:solidFill>
          </a:endParaRPr>
        </a:p>
      </dgm:t>
    </dgm:pt>
    <dgm:pt modelId="{635A1868-30E1-4895-B626-06D12C23319A}" type="parTrans" cxnId="{3C9161D6-D2C7-487E-A67A-2ADE9E06A77A}">
      <dgm:prSet/>
      <dgm:spPr/>
      <dgm:t>
        <a:bodyPr/>
        <a:lstStyle/>
        <a:p>
          <a:endParaRPr lang="en-US"/>
        </a:p>
      </dgm:t>
    </dgm:pt>
    <dgm:pt modelId="{CC189831-BF52-4C30-9202-7923DA492E4B}" type="sibTrans" cxnId="{3C9161D6-D2C7-487E-A67A-2ADE9E06A77A}">
      <dgm:prSet/>
      <dgm:spPr/>
      <dgm:t>
        <a:bodyPr/>
        <a:lstStyle/>
        <a:p>
          <a:endParaRPr lang="en-US"/>
        </a:p>
      </dgm:t>
    </dgm:pt>
    <dgm:pt modelId="{293586BD-BD73-4753-9E01-4132C3E5D46C}">
      <dgm:prSet/>
      <dgm:spPr/>
      <dgm:t>
        <a:bodyPr/>
        <a:lstStyle/>
        <a:p>
          <a:pPr rtl="0"/>
          <a:r>
            <a:rPr lang="en-US" b="0" i="0">
              <a:solidFill>
                <a:srgbClr val="374151"/>
              </a:solidFill>
            </a:rPr>
            <a:t>With a Mean Squared Error (MSE) of </a:t>
          </a:r>
          <a:r>
            <a:rPr lang="en-US" b="0" i="0">
              <a:solidFill>
                <a:srgbClr val="374151"/>
              </a:solidFill>
              <a:latin typeface="Calibri Light" panose="020F0302020204030204"/>
            </a:rPr>
            <a:t>18.36%,</a:t>
          </a:r>
          <a:r>
            <a:rPr lang="en-US" b="0" i="0">
              <a:solidFill>
                <a:srgbClr val="374151"/>
              </a:solidFill>
            </a:rPr>
            <a:t> the model's predictions closely align with actual numerical values.</a:t>
          </a:r>
          <a:r>
            <a:rPr lang="en-US">
              <a:solidFill>
                <a:srgbClr val="374151"/>
              </a:solidFill>
              <a:latin typeface="Calibri Light" panose="020F0302020204030204"/>
            </a:rPr>
            <a:t> </a:t>
          </a:r>
          <a:endParaRPr lang="en-US">
            <a:solidFill>
              <a:srgbClr val="374151"/>
            </a:solidFill>
          </a:endParaRPr>
        </a:p>
      </dgm:t>
    </dgm:pt>
    <dgm:pt modelId="{1571A1F8-2C77-4959-9479-39977F4BB165}" type="parTrans" cxnId="{D10D2624-363C-48E0-B8FF-35851C1078AC}">
      <dgm:prSet/>
      <dgm:spPr/>
      <dgm:t>
        <a:bodyPr/>
        <a:lstStyle/>
        <a:p>
          <a:endParaRPr lang="en-US"/>
        </a:p>
      </dgm:t>
    </dgm:pt>
    <dgm:pt modelId="{53AE74F0-485A-440E-BAC6-6D8E7C2AC687}" type="sibTrans" cxnId="{D10D2624-363C-48E0-B8FF-35851C1078AC}">
      <dgm:prSet/>
      <dgm:spPr/>
      <dgm:t>
        <a:bodyPr/>
        <a:lstStyle/>
        <a:p>
          <a:endParaRPr lang="en-US"/>
        </a:p>
      </dgm:t>
    </dgm:pt>
    <dgm:pt modelId="{A926B187-5369-40C8-99B0-9BBCC48BD432}">
      <dgm:prSet/>
      <dgm:spPr/>
      <dgm:t>
        <a:bodyPr/>
        <a:lstStyle/>
        <a:p>
          <a:r>
            <a:rPr lang="en-US" b="0" i="0">
              <a:solidFill>
                <a:srgbClr val="374151"/>
              </a:solidFill>
            </a:rPr>
            <a:t>The Receiver Operating Characteristic Area Under Curve (ROC_AUC) score of </a:t>
          </a:r>
          <a:r>
            <a:rPr lang="en-US" b="0" i="0">
              <a:solidFill>
                <a:srgbClr val="374151"/>
              </a:solidFill>
              <a:latin typeface="Calibri Light" panose="020F0302020204030204"/>
            </a:rPr>
            <a:t>81.44%</a:t>
          </a:r>
          <a:r>
            <a:rPr lang="en-US" b="0" i="0">
              <a:solidFill>
                <a:srgbClr val="374151"/>
              </a:solidFill>
            </a:rPr>
            <a:t> underscores the model's exceptional ability to distinguish between instances of hash rate increases and non-increases.</a:t>
          </a:r>
          <a:endParaRPr lang="en-US">
            <a:solidFill>
              <a:srgbClr val="374151"/>
            </a:solidFill>
          </a:endParaRPr>
        </a:p>
      </dgm:t>
    </dgm:pt>
    <dgm:pt modelId="{8E6AB7A8-5CBF-4819-A6AE-557275E14321}" type="parTrans" cxnId="{0D2B1278-6AEF-4909-8DD2-C60014D016E6}">
      <dgm:prSet/>
      <dgm:spPr/>
      <dgm:t>
        <a:bodyPr/>
        <a:lstStyle/>
        <a:p>
          <a:endParaRPr lang="en-US"/>
        </a:p>
      </dgm:t>
    </dgm:pt>
    <dgm:pt modelId="{748F3092-1AC6-4C79-87D4-94D8142F90D4}" type="sibTrans" cxnId="{0D2B1278-6AEF-4909-8DD2-C60014D016E6}">
      <dgm:prSet/>
      <dgm:spPr/>
      <dgm:t>
        <a:bodyPr/>
        <a:lstStyle/>
        <a:p>
          <a:endParaRPr lang="en-US"/>
        </a:p>
      </dgm:t>
    </dgm:pt>
    <dgm:pt modelId="{A55912B8-9AF4-47C9-AF85-BDB8A52E62B7}">
      <dgm:prSet/>
      <dgm:spPr/>
      <dgm:t>
        <a:bodyPr/>
        <a:lstStyle/>
        <a:p>
          <a:pPr rtl="0"/>
          <a:r>
            <a:rPr lang="en-US" b="0" i="0">
              <a:solidFill>
                <a:srgbClr val="374151"/>
              </a:solidFill>
            </a:rPr>
            <a:t>The feature importance analysis reveals key attributes driving hash rate predictions. Notably, attributes such as "</a:t>
          </a:r>
          <a:r>
            <a:rPr lang="en-US" b="0" i="0" err="1">
              <a:solidFill>
                <a:srgbClr val="374151"/>
              </a:solidFill>
            </a:rPr>
            <a:t>hash_rate_next_block</a:t>
          </a:r>
          <a:r>
            <a:rPr lang="en-US" b="0" i="0">
              <a:solidFill>
                <a:srgbClr val="374151"/>
              </a:solidFill>
            </a:rPr>
            <a:t>," "</a:t>
          </a:r>
          <a:r>
            <a:rPr lang="en-US" b="0" i="0" err="1">
              <a:solidFill>
                <a:srgbClr val="374151"/>
              </a:solidFill>
            </a:rPr>
            <a:t>pool_difficulty</a:t>
          </a:r>
          <a:r>
            <a:rPr lang="en-US" b="0" i="0">
              <a:solidFill>
                <a:srgbClr val="374151"/>
              </a:solidFill>
            </a:rPr>
            <a:t>," and "</a:t>
          </a:r>
          <a:r>
            <a:rPr lang="en-US" b="0" i="0" err="1">
              <a:solidFill>
                <a:srgbClr val="374151"/>
              </a:solidFill>
            </a:rPr>
            <a:t>hash_rate</a:t>
          </a:r>
          <a:r>
            <a:rPr lang="en-US" b="0" i="0">
              <a:solidFill>
                <a:srgbClr val="374151"/>
              </a:solidFill>
            </a:rPr>
            <a:t>" hold substantial importance.</a:t>
          </a:r>
          <a:endParaRPr lang="en-US">
            <a:latin typeface="Calibri Light" panose="020F0302020204030204"/>
          </a:endParaRPr>
        </a:p>
      </dgm:t>
    </dgm:pt>
    <dgm:pt modelId="{206ED9A3-D927-47E0-961A-8D95D45D4A29}" type="parTrans" cxnId="{1CBCB07B-349C-4E31-883B-4169189F4D31}">
      <dgm:prSet/>
      <dgm:spPr/>
      <dgm:t>
        <a:bodyPr/>
        <a:lstStyle/>
        <a:p>
          <a:endParaRPr lang="en-US"/>
        </a:p>
      </dgm:t>
    </dgm:pt>
    <dgm:pt modelId="{42DDA48F-835A-4BFF-98BD-6A36CD133D5A}" type="sibTrans" cxnId="{1CBCB07B-349C-4E31-883B-4169189F4D31}">
      <dgm:prSet/>
      <dgm:spPr/>
      <dgm:t>
        <a:bodyPr/>
        <a:lstStyle/>
        <a:p>
          <a:endParaRPr lang="en-US"/>
        </a:p>
      </dgm:t>
    </dgm:pt>
    <dgm:pt modelId="{1E239F98-C7F4-2047-96CC-7AD1ABE4670D}" type="pres">
      <dgm:prSet presAssocID="{218A3E33-FFB5-4A49-ADDF-BBD5DA8C5F29}" presName="vert0" presStyleCnt="0">
        <dgm:presLayoutVars>
          <dgm:dir/>
          <dgm:animOne val="branch"/>
          <dgm:animLvl val="lvl"/>
        </dgm:presLayoutVars>
      </dgm:prSet>
      <dgm:spPr/>
    </dgm:pt>
    <dgm:pt modelId="{B12C97F5-90E1-554A-BBAB-4210360F071E}" type="pres">
      <dgm:prSet presAssocID="{4F819764-28DF-4968-A250-41683D479602}" presName="thickLine" presStyleLbl="alignNode1" presStyleIdx="0" presStyleCnt="5"/>
      <dgm:spPr/>
    </dgm:pt>
    <dgm:pt modelId="{082697E7-1F14-4D44-AB8C-FD3273FBF128}" type="pres">
      <dgm:prSet presAssocID="{4F819764-28DF-4968-A250-41683D479602}" presName="horz1" presStyleCnt="0"/>
      <dgm:spPr/>
    </dgm:pt>
    <dgm:pt modelId="{515130C2-5965-194D-B506-2BA299B65219}" type="pres">
      <dgm:prSet presAssocID="{4F819764-28DF-4968-A250-41683D479602}" presName="tx1" presStyleLbl="revTx" presStyleIdx="0" presStyleCnt="5"/>
      <dgm:spPr/>
    </dgm:pt>
    <dgm:pt modelId="{F6A101D7-A6F9-8045-8C00-61CA29336B9B}" type="pres">
      <dgm:prSet presAssocID="{4F819764-28DF-4968-A250-41683D479602}" presName="vert1" presStyleCnt="0"/>
      <dgm:spPr/>
    </dgm:pt>
    <dgm:pt modelId="{B486D891-7FFD-5449-A2F0-A71906FFEC27}" type="pres">
      <dgm:prSet presAssocID="{54CF2DAA-4CC1-4A74-BBA1-ADEC0E72C71D}" presName="thickLine" presStyleLbl="alignNode1" presStyleIdx="1" presStyleCnt="5"/>
      <dgm:spPr/>
    </dgm:pt>
    <dgm:pt modelId="{2AA5605C-8D60-1240-AC06-DFCA8B763DA1}" type="pres">
      <dgm:prSet presAssocID="{54CF2DAA-4CC1-4A74-BBA1-ADEC0E72C71D}" presName="horz1" presStyleCnt="0"/>
      <dgm:spPr/>
    </dgm:pt>
    <dgm:pt modelId="{94ECDB9F-E0B6-3F45-B0C0-79B0A5A90210}" type="pres">
      <dgm:prSet presAssocID="{54CF2DAA-4CC1-4A74-BBA1-ADEC0E72C71D}" presName="tx1" presStyleLbl="revTx" presStyleIdx="1" presStyleCnt="5"/>
      <dgm:spPr/>
    </dgm:pt>
    <dgm:pt modelId="{273537E5-207B-3048-8F84-923476879C9F}" type="pres">
      <dgm:prSet presAssocID="{54CF2DAA-4CC1-4A74-BBA1-ADEC0E72C71D}" presName="vert1" presStyleCnt="0"/>
      <dgm:spPr/>
    </dgm:pt>
    <dgm:pt modelId="{FB36DE96-741B-C947-AB18-055D5D469257}" type="pres">
      <dgm:prSet presAssocID="{293586BD-BD73-4753-9E01-4132C3E5D46C}" presName="thickLine" presStyleLbl="alignNode1" presStyleIdx="2" presStyleCnt="5"/>
      <dgm:spPr/>
    </dgm:pt>
    <dgm:pt modelId="{A73F4B2D-440E-F446-B834-542FB6971B3D}" type="pres">
      <dgm:prSet presAssocID="{293586BD-BD73-4753-9E01-4132C3E5D46C}" presName="horz1" presStyleCnt="0"/>
      <dgm:spPr/>
    </dgm:pt>
    <dgm:pt modelId="{3CEB5FEB-B623-E145-9AEA-5CBF20346AC4}" type="pres">
      <dgm:prSet presAssocID="{293586BD-BD73-4753-9E01-4132C3E5D46C}" presName="tx1" presStyleLbl="revTx" presStyleIdx="2" presStyleCnt="5"/>
      <dgm:spPr/>
    </dgm:pt>
    <dgm:pt modelId="{F50FACF4-BF41-704B-8C34-915B9DD8BE78}" type="pres">
      <dgm:prSet presAssocID="{293586BD-BD73-4753-9E01-4132C3E5D46C}" presName="vert1" presStyleCnt="0"/>
      <dgm:spPr/>
    </dgm:pt>
    <dgm:pt modelId="{2F9A5E43-FD85-EE43-9DB4-DEEAB53DED75}" type="pres">
      <dgm:prSet presAssocID="{A926B187-5369-40C8-99B0-9BBCC48BD432}" presName="thickLine" presStyleLbl="alignNode1" presStyleIdx="3" presStyleCnt="5"/>
      <dgm:spPr/>
    </dgm:pt>
    <dgm:pt modelId="{2DF2A887-049C-D74A-AC8E-58C3E49AD657}" type="pres">
      <dgm:prSet presAssocID="{A926B187-5369-40C8-99B0-9BBCC48BD432}" presName="horz1" presStyleCnt="0"/>
      <dgm:spPr/>
    </dgm:pt>
    <dgm:pt modelId="{F0E592AD-61F6-4946-811F-66A34AB7E4DC}" type="pres">
      <dgm:prSet presAssocID="{A926B187-5369-40C8-99B0-9BBCC48BD432}" presName="tx1" presStyleLbl="revTx" presStyleIdx="3" presStyleCnt="5"/>
      <dgm:spPr/>
    </dgm:pt>
    <dgm:pt modelId="{0204CDC8-0104-E34B-A443-0CA41C1FD9C5}" type="pres">
      <dgm:prSet presAssocID="{A926B187-5369-40C8-99B0-9BBCC48BD432}" presName="vert1" presStyleCnt="0"/>
      <dgm:spPr/>
    </dgm:pt>
    <dgm:pt modelId="{689618C3-38B2-8746-BBFA-216C0D5DB966}" type="pres">
      <dgm:prSet presAssocID="{A55912B8-9AF4-47C9-AF85-BDB8A52E62B7}" presName="thickLine" presStyleLbl="alignNode1" presStyleIdx="4" presStyleCnt="5"/>
      <dgm:spPr/>
    </dgm:pt>
    <dgm:pt modelId="{4AE49435-3DE0-3F46-9917-34C334B09ADC}" type="pres">
      <dgm:prSet presAssocID="{A55912B8-9AF4-47C9-AF85-BDB8A52E62B7}" presName="horz1" presStyleCnt="0"/>
      <dgm:spPr/>
    </dgm:pt>
    <dgm:pt modelId="{FE435E23-CE42-8145-AF4B-3EEF72AF7DA0}" type="pres">
      <dgm:prSet presAssocID="{A55912B8-9AF4-47C9-AF85-BDB8A52E62B7}" presName="tx1" presStyleLbl="revTx" presStyleIdx="4" presStyleCnt="5"/>
      <dgm:spPr/>
    </dgm:pt>
    <dgm:pt modelId="{46E6079E-D021-6846-9C5D-D4DBF7A8D096}" type="pres">
      <dgm:prSet presAssocID="{A55912B8-9AF4-47C9-AF85-BDB8A52E62B7}" presName="vert1" presStyleCnt="0"/>
      <dgm:spPr/>
    </dgm:pt>
  </dgm:ptLst>
  <dgm:cxnLst>
    <dgm:cxn modelId="{D10D2624-363C-48E0-B8FF-35851C1078AC}" srcId="{218A3E33-FFB5-4A49-ADDF-BBD5DA8C5F29}" destId="{293586BD-BD73-4753-9E01-4132C3E5D46C}" srcOrd="2" destOrd="0" parTransId="{1571A1F8-2C77-4959-9479-39977F4BB165}" sibTransId="{53AE74F0-485A-440E-BAC6-6D8E7C2AC687}"/>
    <dgm:cxn modelId="{2FEB4264-52C1-4A17-8E3F-0E875597D7BA}" type="presOf" srcId="{A926B187-5369-40C8-99B0-9BBCC48BD432}" destId="{F0E592AD-61F6-4946-811F-66A34AB7E4DC}" srcOrd="0" destOrd="0" presId="urn:microsoft.com/office/officeart/2008/layout/LinedList"/>
    <dgm:cxn modelId="{0BC2EF46-5912-C142-A0C2-091AC00E6BB0}" type="presOf" srcId="{218A3E33-FFB5-4A49-ADDF-BBD5DA8C5F29}" destId="{1E239F98-C7F4-2047-96CC-7AD1ABE4670D}" srcOrd="0" destOrd="0" presId="urn:microsoft.com/office/officeart/2008/layout/LinedList"/>
    <dgm:cxn modelId="{3A100470-3B0E-4BAF-AE8C-7D908E5466A8}" type="presOf" srcId="{293586BD-BD73-4753-9E01-4132C3E5D46C}" destId="{3CEB5FEB-B623-E145-9AEA-5CBF20346AC4}" srcOrd="0" destOrd="0" presId="urn:microsoft.com/office/officeart/2008/layout/LinedList"/>
    <dgm:cxn modelId="{0D2B1278-6AEF-4909-8DD2-C60014D016E6}" srcId="{218A3E33-FFB5-4A49-ADDF-BBD5DA8C5F29}" destId="{A926B187-5369-40C8-99B0-9BBCC48BD432}" srcOrd="3" destOrd="0" parTransId="{8E6AB7A8-5CBF-4819-A6AE-557275E14321}" sibTransId="{748F3092-1AC6-4C79-87D4-94D8142F90D4}"/>
    <dgm:cxn modelId="{1CBCB07B-349C-4E31-883B-4169189F4D31}" srcId="{218A3E33-FFB5-4A49-ADDF-BBD5DA8C5F29}" destId="{A55912B8-9AF4-47C9-AF85-BDB8A52E62B7}" srcOrd="4" destOrd="0" parTransId="{206ED9A3-D927-47E0-961A-8D95D45D4A29}" sibTransId="{42DDA48F-835A-4BFF-98BD-6A36CD133D5A}"/>
    <dgm:cxn modelId="{50B800A4-87F9-4CBB-96CF-817EE9F2A7A6}" type="presOf" srcId="{54CF2DAA-4CC1-4A74-BBA1-ADEC0E72C71D}" destId="{94ECDB9F-E0B6-3F45-B0C0-79B0A5A90210}" srcOrd="0" destOrd="0" presId="urn:microsoft.com/office/officeart/2008/layout/LinedList"/>
    <dgm:cxn modelId="{3C9161D6-D2C7-487E-A67A-2ADE9E06A77A}" srcId="{218A3E33-FFB5-4A49-ADDF-BBD5DA8C5F29}" destId="{54CF2DAA-4CC1-4A74-BBA1-ADEC0E72C71D}" srcOrd="1" destOrd="0" parTransId="{635A1868-30E1-4895-B626-06D12C23319A}" sibTransId="{CC189831-BF52-4C30-9202-7923DA492E4B}"/>
    <dgm:cxn modelId="{9C8A18F3-5A88-4952-A4D0-6A84864FCCBD}" srcId="{218A3E33-FFB5-4A49-ADDF-BBD5DA8C5F29}" destId="{4F819764-28DF-4968-A250-41683D479602}" srcOrd="0" destOrd="0" parTransId="{B9091E19-952A-48EF-AF83-05215C986D5E}" sibTransId="{2E27D611-EF7C-404D-A309-382E1EA3919A}"/>
    <dgm:cxn modelId="{D11BF6F6-C708-4D64-88CB-6926D26D424A}" type="presOf" srcId="{4F819764-28DF-4968-A250-41683D479602}" destId="{515130C2-5965-194D-B506-2BA299B65219}" srcOrd="0" destOrd="0" presId="urn:microsoft.com/office/officeart/2008/layout/LinedList"/>
    <dgm:cxn modelId="{E8FD02FE-222B-4CF7-9CB1-E7FA27872908}" type="presOf" srcId="{A55912B8-9AF4-47C9-AF85-BDB8A52E62B7}" destId="{FE435E23-CE42-8145-AF4B-3EEF72AF7DA0}" srcOrd="0" destOrd="0" presId="urn:microsoft.com/office/officeart/2008/layout/LinedList"/>
    <dgm:cxn modelId="{AE3F5FD7-50A6-4FAA-87E8-BC5CD7EFB0EB}" type="presParOf" srcId="{1E239F98-C7F4-2047-96CC-7AD1ABE4670D}" destId="{B12C97F5-90E1-554A-BBAB-4210360F071E}" srcOrd="0" destOrd="0" presId="urn:microsoft.com/office/officeart/2008/layout/LinedList"/>
    <dgm:cxn modelId="{4068C0A4-9F06-4194-92C3-D5E64C9CFE70}" type="presParOf" srcId="{1E239F98-C7F4-2047-96CC-7AD1ABE4670D}" destId="{082697E7-1F14-4D44-AB8C-FD3273FBF128}" srcOrd="1" destOrd="0" presId="urn:microsoft.com/office/officeart/2008/layout/LinedList"/>
    <dgm:cxn modelId="{35937C00-2C3D-47FB-8A9D-8C5F6B399CBB}" type="presParOf" srcId="{082697E7-1F14-4D44-AB8C-FD3273FBF128}" destId="{515130C2-5965-194D-B506-2BA299B65219}" srcOrd="0" destOrd="0" presId="urn:microsoft.com/office/officeart/2008/layout/LinedList"/>
    <dgm:cxn modelId="{82E1CC52-9867-45A1-A90A-32B2ECBF5416}" type="presParOf" srcId="{082697E7-1F14-4D44-AB8C-FD3273FBF128}" destId="{F6A101D7-A6F9-8045-8C00-61CA29336B9B}" srcOrd="1" destOrd="0" presId="urn:microsoft.com/office/officeart/2008/layout/LinedList"/>
    <dgm:cxn modelId="{E7155107-7B08-47DF-AAA0-F3717ED199E6}" type="presParOf" srcId="{1E239F98-C7F4-2047-96CC-7AD1ABE4670D}" destId="{B486D891-7FFD-5449-A2F0-A71906FFEC27}" srcOrd="2" destOrd="0" presId="urn:microsoft.com/office/officeart/2008/layout/LinedList"/>
    <dgm:cxn modelId="{B67706F3-BDBD-4415-9601-E6A1310B52C3}" type="presParOf" srcId="{1E239F98-C7F4-2047-96CC-7AD1ABE4670D}" destId="{2AA5605C-8D60-1240-AC06-DFCA8B763DA1}" srcOrd="3" destOrd="0" presId="urn:microsoft.com/office/officeart/2008/layout/LinedList"/>
    <dgm:cxn modelId="{8D6BF21F-E180-40F2-888E-D96E3486F754}" type="presParOf" srcId="{2AA5605C-8D60-1240-AC06-DFCA8B763DA1}" destId="{94ECDB9F-E0B6-3F45-B0C0-79B0A5A90210}" srcOrd="0" destOrd="0" presId="urn:microsoft.com/office/officeart/2008/layout/LinedList"/>
    <dgm:cxn modelId="{4DB5E3A6-F493-4DB3-BC52-C120E084B3F9}" type="presParOf" srcId="{2AA5605C-8D60-1240-AC06-DFCA8B763DA1}" destId="{273537E5-207B-3048-8F84-923476879C9F}" srcOrd="1" destOrd="0" presId="urn:microsoft.com/office/officeart/2008/layout/LinedList"/>
    <dgm:cxn modelId="{E8A1D465-213C-41E4-BAF1-73D28EBA7979}" type="presParOf" srcId="{1E239F98-C7F4-2047-96CC-7AD1ABE4670D}" destId="{FB36DE96-741B-C947-AB18-055D5D469257}" srcOrd="4" destOrd="0" presId="urn:microsoft.com/office/officeart/2008/layout/LinedList"/>
    <dgm:cxn modelId="{5B280CCF-3A7C-41CB-A662-4E1C554A0519}" type="presParOf" srcId="{1E239F98-C7F4-2047-96CC-7AD1ABE4670D}" destId="{A73F4B2D-440E-F446-B834-542FB6971B3D}" srcOrd="5" destOrd="0" presId="urn:microsoft.com/office/officeart/2008/layout/LinedList"/>
    <dgm:cxn modelId="{26376310-38E5-4B0F-B87E-63B4FEEA0CB4}" type="presParOf" srcId="{A73F4B2D-440E-F446-B834-542FB6971B3D}" destId="{3CEB5FEB-B623-E145-9AEA-5CBF20346AC4}" srcOrd="0" destOrd="0" presId="urn:microsoft.com/office/officeart/2008/layout/LinedList"/>
    <dgm:cxn modelId="{6708286E-CB07-42A1-8981-AA60057AC591}" type="presParOf" srcId="{A73F4B2D-440E-F446-B834-542FB6971B3D}" destId="{F50FACF4-BF41-704B-8C34-915B9DD8BE78}" srcOrd="1" destOrd="0" presId="urn:microsoft.com/office/officeart/2008/layout/LinedList"/>
    <dgm:cxn modelId="{B3B60541-F881-4B16-A8FA-6CAA30ECC184}" type="presParOf" srcId="{1E239F98-C7F4-2047-96CC-7AD1ABE4670D}" destId="{2F9A5E43-FD85-EE43-9DB4-DEEAB53DED75}" srcOrd="6" destOrd="0" presId="urn:microsoft.com/office/officeart/2008/layout/LinedList"/>
    <dgm:cxn modelId="{BE38192B-238B-4B39-B73A-29C980E448BD}" type="presParOf" srcId="{1E239F98-C7F4-2047-96CC-7AD1ABE4670D}" destId="{2DF2A887-049C-D74A-AC8E-58C3E49AD657}" srcOrd="7" destOrd="0" presId="urn:microsoft.com/office/officeart/2008/layout/LinedList"/>
    <dgm:cxn modelId="{DBA89254-C6F8-4FA9-82F4-4ED81BA1BD21}" type="presParOf" srcId="{2DF2A887-049C-D74A-AC8E-58C3E49AD657}" destId="{F0E592AD-61F6-4946-811F-66A34AB7E4DC}" srcOrd="0" destOrd="0" presId="urn:microsoft.com/office/officeart/2008/layout/LinedList"/>
    <dgm:cxn modelId="{2AF0A498-CD4D-4BE6-8065-018F5B917A37}" type="presParOf" srcId="{2DF2A887-049C-D74A-AC8E-58C3E49AD657}" destId="{0204CDC8-0104-E34B-A443-0CA41C1FD9C5}" srcOrd="1" destOrd="0" presId="urn:microsoft.com/office/officeart/2008/layout/LinedList"/>
    <dgm:cxn modelId="{2ACD7DF7-493A-4C10-9C6B-A7B037672D65}" type="presParOf" srcId="{1E239F98-C7F4-2047-96CC-7AD1ABE4670D}" destId="{689618C3-38B2-8746-BBFA-216C0D5DB966}" srcOrd="8" destOrd="0" presId="urn:microsoft.com/office/officeart/2008/layout/LinedList"/>
    <dgm:cxn modelId="{9546802D-ABCF-4BE3-82A6-CF22410CF496}" type="presParOf" srcId="{1E239F98-C7F4-2047-96CC-7AD1ABE4670D}" destId="{4AE49435-3DE0-3F46-9917-34C334B09ADC}" srcOrd="9" destOrd="0" presId="urn:microsoft.com/office/officeart/2008/layout/LinedList"/>
    <dgm:cxn modelId="{526062C9-7928-4EB9-8343-FBF8AB058C5C}" type="presParOf" srcId="{4AE49435-3DE0-3F46-9917-34C334B09ADC}" destId="{FE435E23-CE42-8145-AF4B-3EEF72AF7DA0}" srcOrd="0" destOrd="0" presId="urn:microsoft.com/office/officeart/2008/layout/LinedList"/>
    <dgm:cxn modelId="{8D8809A5-9D73-4682-ADE1-91FAFA64F49C}" type="presParOf" srcId="{4AE49435-3DE0-3F46-9917-34C334B09ADC}" destId="{46E6079E-D021-6846-9C5D-D4DBF7A8D096}"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18A3E33-FFB5-4A49-ADDF-BBD5DA8C5F29}"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4F819764-28DF-4968-A250-41683D479602}">
      <dgm:prSet/>
      <dgm:spPr/>
      <dgm:t>
        <a:bodyPr/>
        <a:lstStyle/>
        <a:p>
          <a:r>
            <a:rPr lang="en-US" b="1">
              <a:effectLst/>
              <a:latin typeface="Calibri" panose="020F0502020204030204" pitchFamily="34" charset="0"/>
              <a:ea typeface="Calibri" panose="020F0502020204030204" pitchFamily="34" charset="0"/>
              <a:cs typeface="Times New Roman" panose="02020603050405020304" pitchFamily="18" charset="0"/>
            </a:rPr>
            <a:t>PC1</a:t>
          </a:r>
          <a:r>
            <a:rPr lang="en-US">
              <a:effectLst/>
              <a:latin typeface="Calibri" panose="020F0502020204030204" pitchFamily="34" charset="0"/>
              <a:ea typeface="Calibri" panose="020F0502020204030204" pitchFamily="34" charset="0"/>
              <a:cs typeface="Times New Roman" panose="02020603050405020304" pitchFamily="18" charset="0"/>
            </a:rPr>
            <a:t>: Attributes related to block height, timestamp, difficulty, size, reward fees, and confirmation show positive correlation with PC1. </a:t>
          </a:r>
          <a:endParaRPr lang="en-US"/>
        </a:p>
      </dgm:t>
    </dgm:pt>
    <dgm:pt modelId="{B9091E19-952A-48EF-AF83-05215C986D5E}" type="parTrans" cxnId="{9C8A18F3-5A88-4952-A4D0-6A84864FCCBD}">
      <dgm:prSet/>
      <dgm:spPr/>
      <dgm:t>
        <a:bodyPr/>
        <a:lstStyle/>
        <a:p>
          <a:endParaRPr lang="en-US"/>
        </a:p>
      </dgm:t>
    </dgm:pt>
    <dgm:pt modelId="{2E27D611-EF7C-404D-A309-382E1EA3919A}" type="sibTrans" cxnId="{9C8A18F3-5A88-4952-A4D0-6A84864FCCBD}">
      <dgm:prSet/>
      <dgm:spPr/>
      <dgm:t>
        <a:bodyPr/>
        <a:lstStyle/>
        <a:p>
          <a:endParaRPr lang="en-US"/>
        </a:p>
      </dgm:t>
    </dgm:pt>
    <dgm:pt modelId="{54CF2DAA-4CC1-4A74-BBA1-ADEC0E72C71D}">
      <dgm:prSet/>
      <dgm:spPr/>
      <dgm:t>
        <a:bodyPr/>
        <a:lstStyle/>
        <a:p>
          <a:r>
            <a:rPr lang="en-US" b="1">
              <a:effectLst/>
              <a:latin typeface="Calibri" panose="020F0502020204030204" pitchFamily="34" charset="0"/>
              <a:ea typeface="Calibri" panose="020F0502020204030204" pitchFamily="34" charset="0"/>
              <a:cs typeface="Times New Roman" panose="02020603050405020304" pitchFamily="18" charset="0"/>
            </a:rPr>
            <a:t>PC2</a:t>
          </a:r>
          <a:r>
            <a:rPr lang="en-US">
              <a:effectLst/>
              <a:latin typeface="Calibri" panose="020F0502020204030204" pitchFamily="34" charset="0"/>
              <a:ea typeface="Calibri" panose="020F0502020204030204" pitchFamily="34" charset="0"/>
              <a:cs typeface="Times New Roman" panose="02020603050405020304" pitchFamily="18" charset="0"/>
            </a:rPr>
            <a:t>: Attributes like nonce, size, </a:t>
          </a:r>
          <a:r>
            <a:rPr lang="en-US" err="1">
              <a:effectLst/>
              <a:latin typeface="Calibri" panose="020F0502020204030204" pitchFamily="34" charset="0"/>
              <a:ea typeface="Calibri" panose="020F0502020204030204" pitchFamily="34" charset="0"/>
              <a:cs typeface="Times New Roman" panose="02020603050405020304" pitchFamily="18" charset="0"/>
            </a:rPr>
            <a:t>tx_count</a:t>
          </a:r>
          <a:r>
            <a:rPr lang="en-US">
              <a:effectLst/>
              <a:latin typeface="Calibri" panose="020F0502020204030204" pitchFamily="34" charset="0"/>
              <a:ea typeface="Calibri" panose="020F0502020204030204" pitchFamily="34" charset="0"/>
              <a:cs typeface="Times New Roman" panose="02020603050405020304" pitchFamily="18" charset="0"/>
            </a:rPr>
            <a:t>, </a:t>
          </a:r>
          <a:r>
            <a:rPr lang="en-US" err="1">
              <a:effectLst/>
              <a:latin typeface="Calibri" panose="020F0502020204030204" pitchFamily="34" charset="0"/>
              <a:ea typeface="Calibri" panose="020F0502020204030204" pitchFamily="34" charset="0"/>
              <a:cs typeface="Times New Roman" panose="02020603050405020304" pitchFamily="18" charset="0"/>
            </a:rPr>
            <a:t>stripped_size</a:t>
          </a:r>
          <a:r>
            <a:rPr lang="en-US">
              <a:effectLst/>
              <a:latin typeface="Calibri" panose="020F0502020204030204" pitchFamily="34" charset="0"/>
              <a:ea typeface="Calibri" panose="020F0502020204030204" pitchFamily="34" charset="0"/>
              <a:cs typeface="Times New Roman" panose="02020603050405020304" pitchFamily="18" charset="0"/>
            </a:rPr>
            <a:t>, and </a:t>
          </a:r>
          <a:r>
            <a:rPr lang="en-US" err="1">
              <a:effectLst/>
              <a:latin typeface="Calibri" panose="020F0502020204030204" pitchFamily="34" charset="0"/>
              <a:ea typeface="Calibri" panose="020F0502020204030204" pitchFamily="34" charset="0"/>
              <a:cs typeface="Times New Roman" panose="02020603050405020304" pitchFamily="18" charset="0"/>
            </a:rPr>
            <a:t>sigops</a:t>
          </a:r>
          <a:r>
            <a:rPr lang="en-US">
              <a:effectLst/>
              <a:latin typeface="Calibri" panose="020F0502020204030204" pitchFamily="34" charset="0"/>
              <a:ea typeface="Calibri" panose="020F0502020204030204" pitchFamily="34" charset="0"/>
              <a:cs typeface="Times New Roman" panose="02020603050405020304" pitchFamily="18" charset="0"/>
            </a:rPr>
            <a:t> influence PC2. Larger transactions and specific operational attributes appear to cause a decrease in the value of PC2.</a:t>
          </a:r>
          <a:endParaRPr lang="en-US"/>
        </a:p>
      </dgm:t>
    </dgm:pt>
    <dgm:pt modelId="{635A1868-30E1-4895-B626-06D12C23319A}" type="parTrans" cxnId="{3C9161D6-D2C7-487E-A67A-2ADE9E06A77A}">
      <dgm:prSet/>
      <dgm:spPr/>
      <dgm:t>
        <a:bodyPr/>
        <a:lstStyle/>
        <a:p>
          <a:endParaRPr lang="en-US"/>
        </a:p>
      </dgm:t>
    </dgm:pt>
    <dgm:pt modelId="{CC189831-BF52-4C30-9202-7923DA492E4B}" type="sibTrans" cxnId="{3C9161D6-D2C7-487E-A67A-2ADE9E06A77A}">
      <dgm:prSet/>
      <dgm:spPr/>
      <dgm:t>
        <a:bodyPr/>
        <a:lstStyle/>
        <a:p>
          <a:endParaRPr lang="en-US"/>
        </a:p>
      </dgm:t>
    </dgm:pt>
    <dgm:pt modelId="{293586BD-BD73-4753-9E01-4132C3E5D46C}">
      <dgm:prSet/>
      <dgm:spPr/>
      <dgm:t>
        <a:bodyPr/>
        <a:lstStyle/>
        <a:p>
          <a:r>
            <a:rPr lang="en-US" b="1">
              <a:effectLst/>
              <a:latin typeface="Calibri" panose="020F0502020204030204" pitchFamily="34" charset="0"/>
              <a:ea typeface="Calibri" panose="020F0502020204030204" pitchFamily="34" charset="0"/>
              <a:cs typeface="Times New Roman" panose="02020603050405020304" pitchFamily="18" charset="0"/>
            </a:rPr>
            <a:t>PC3</a:t>
          </a:r>
          <a:r>
            <a:rPr lang="en-US">
              <a:effectLst/>
              <a:latin typeface="Calibri" panose="020F0502020204030204" pitchFamily="34" charset="0"/>
              <a:ea typeface="Calibri" panose="020F0502020204030204" pitchFamily="34" charset="0"/>
              <a:cs typeface="Times New Roman" panose="02020603050405020304" pitchFamily="18" charset="0"/>
            </a:rPr>
            <a:t>: Attributes bits, </a:t>
          </a:r>
          <a:r>
            <a:rPr lang="en-US" err="1">
              <a:effectLst/>
              <a:latin typeface="Calibri" panose="020F0502020204030204" pitchFamily="34" charset="0"/>
              <a:ea typeface="Calibri" panose="020F0502020204030204" pitchFamily="34" charset="0"/>
              <a:cs typeface="Times New Roman" panose="02020603050405020304" pitchFamily="18" charset="0"/>
            </a:rPr>
            <a:t>pool_difficulty</a:t>
          </a:r>
          <a:r>
            <a:rPr lang="en-US">
              <a:effectLst/>
              <a:latin typeface="Calibri" panose="020F0502020204030204" pitchFamily="34" charset="0"/>
              <a:ea typeface="Calibri" panose="020F0502020204030204" pitchFamily="34" charset="0"/>
              <a:cs typeface="Times New Roman" panose="02020603050405020304" pitchFamily="18" charset="0"/>
            </a:rPr>
            <a:t>, and weight contribute to PC3. Higher values of these attributes are associated with lower values of PC3, indicating an inverse relationship.</a:t>
          </a:r>
          <a:endParaRPr lang="en-US"/>
        </a:p>
      </dgm:t>
    </dgm:pt>
    <dgm:pt modelId="{1571A1F8-2C77-4959-9479-39977F4BB165}" type="parTrans" cxnId="{D10D2624-363C-48E0-B8FF-35851C1078AC}">
      <dgm:prSet/>
      <dgm:spPr/>
      <dgm:t>
        <a:bodyPr/>
        <a:lstStyle/>
        <a:p>
          <a:endParaRPr lang="en-US"/>
        </a:p>
      </dgm:t>
    </dgm:pt>
    <dgm:pt modelId="{53AE74F0-485A-440E-BAC6-6D8E7C2AC687}" type="sibTrans" cxnId="{D10D2624-363C-48E0-B8FF-35851C1078AC}">
      <dgm:prSet/>
      <dgm:spPr/>
      <dgm:t>
        <a:bodyPr/>
        <a:lstStyle/>
        <a:p>
          <a:endParaRPr lang="en-US"/>
        </a:p>
      </dgm:t>
    </dgm:pt>
    <dgm:pt modelId="{A926B187-5369-40C8-99B0-9BBCC48BD432}">
      <dgm:prSet/>
      <dgm:spPr/>
      <dgm:t>
        <a:bodyPr/>
        <a:lstStyle/>
        <a:p>
          <a:r>
            <a:rPr lang="en-US" b="1">
              <a:effectLst/>
              <a:latin typeface="Calibri" panose="020F0502020204030204" pitchFamily="34" charset="0"/>
              <a:ea typeface="Calibri" panose="020F0502020204030204" pitchFamily="34" charset="0"/>
              <a:cs typeface="Times New Roman" panose="02020603050405020304" pitchFamily="18" charset="0"/>
            </a:rPr>
            <a:t>PC4 to PC10</a:t>
          </a:r>
          <a:r>
            <a:rPr lang="en-US">
              <a:effectLst/>
              <a:latin typeface="Calibri" panose="020F0502020204030204" pitchFamily="34" charset="0"/>
              <a:ea typeface="Calibri" panose="020F0502020204030204" pitchFamily="34" charset="0"/>
              <a:cs typeface="Times New Roman" panose="02020603050405020304" pitchFamily="18" charset="0"/>
            </a:rPr>
            <a:t>: These components involve more complex relationships and patterns. For instance, PC4 is influenced by a combination of attributes like nonce, </a:t>
          </a:r>
          <a:r>
            <a:rPr lang="en-US" err="1">
              <a:effectLst/>
              <a:latin typeface="Calibri" panose="020F0502020204030204" pitchFamily="34" charset="0"/>
              <a:ea typeface="Calibri" panose="020F0502020204030204" pitchFamily="34" charset="0"/>
              <a:cs typeface="Times New Roman" panose="02020603050405020304" pitchFamily="18" charset="0"/>
            </a:rPr>
            <a:t>pool_difficulty</a:t>
          </a:r>
          <a:r>
            <a:rPr lang="en-US">
              <a:effectLst/>
              <a:latin typeface="Calibri" panose="020F0502020204030204" pitchFamily="34" charset="0"/>
              <a:ea typeface="Calibri" panose="020F0502020204030204" pitchFamily="34" charset="0"/>
              <a:cs typeface="Times New Roman" panose="02020603050405020304" pitchFamily="18" charset="0"/>
            </a:rPr>
            <a:t>, and difficulty, suggesting they might share common trends.</a:t>
          </a:r>
          <a:endParaRPr lang="en-US"/>
        </a:p>
      </dgm:t>
    </dgm:pt>
    <dgm:pt modelId="{8E6AB7A8-5CBF-4819-A6AE-557275E14321}" type="parTrans" cxnId="{0D2B1278-6AEF-4909-8DD2-C60014D016E6}">
      <dgm:prSet/>
      <dgm:spPr/>
      <dgm:t>
        <a:bodyPr/>
        <a:lstStyle/>
        <a:p>
          <a:endParaRPr lang="en-US"/>
        </a:p>
      </dgm:t>
    </dgm:pt>
    <dgm:pt modelId="{748F3092-1AC6-4C79-87D4-94D8142F90D4}" type="sibTrans" cxnId="{0D2B1278-6AEF-4909-8DD2-C60014D016E6}">
      <dgm:prSet/>
      <dgm:spPr/>
      <dgm:t>
        <a:bodyPr/>
        <a:lstStyle/>
        <a:p>
          <a:endParaRPr lang="en-US"/>
        </a:p>
      </dgm:t>
    </dgm:pt>
    <dgm:pt modelId="{A55912B8-9AF4-47C9-AF85-BDB8A52E62B7}">
      <dgm:prSet/>
      <dgm:spPr/>
      <dgm:t>
        <a:bodyPr/>
        <a:lstStyle/>
        <a:p>
          <a:endParaRPr lang="en-US"/>
        </a:p>
      </dgm:t>
    </dgm:pt>
    <dgm:pt modelId="{206ED9A3-D927-47E0-961A-8D95D45D4A29}" type="parTrans" cxnId="{1CBCB07B-349C-4E31-883B-4169189F4D31}">
      <dgm:prSet/>
      <dgm:spPr/>
      <dgm:t>
        <a:bodyPr/>
        <a:lstStyle/>
        <a:p>
          <a:endParaRPr lang="en-US"/>
        </a:p>
      </dgm:t>
    </dgm:pt>
    <dgm:pt modelId="{42DDA48F-835A-4BFF-98BD-6A36CD133D5A}" type="sibTrans" cxnId="{1CBCB07B-349C-4E31-883B-4169189F4D31}">
      <dgm:prSet/>
      <dgm:spPr/>
      <dgm:t>
        <a:bodyPr/>
        <a:lstStyle/>
        <a:p>
          <a:endParaRPr lang="en-US"/>
        </a:p>
      </dgm:t>
    </dgm:pt>
    <dgm:pt modelId="{1E239F98-C7F4-2047-96CC-7AD1ABE4670D}" type="pres">
      <dgm:prSet presAssocID="{218A3E33-FFB5-4A49-ADDF-BBD5DA8C5F29}" presName="vert0" presStyleCnt="0">
        <dgm:presLayoutVars>
          <dgm:dir/>
          <dgm:animOne val="branch"/>
          <dgm:animLvl val="lvl"/>
        </dgm:presLayoutVars>
      </dgm:prSet>
      <dgm:spPr/>
    </dgm:pt>
    <dgm:pt modelId="{B12C97F5-90E1-554A-BBAB-4210360F071E}" type="pres">
      <dgm:prSet presAssocID="{4F819764-28DF-4968-A250-41683D479602}" presName="thickLine" presStyleLbl="alignNode1" presStyleIdx="0" presStyleCnt="5"/>
      <dgm:spPr/>
    </dgm:pt>
    <dgm:pt modelId="{082697E7-1F14-4D44-AB8C-FD3273FBF128}" type="pres">
      <dgm:prSet presAssocID="{4F819764-28DF-4968-A250-41683D479602}" presName="horz1" presStyleCnt="0"/>
      <dgm:spPr/>
    </dgm:pt>
    <dgm:pt modelId="{515130C2-5965-194D-B506-2BA299B65219}" type="pres">
      <dgm:prSet presAssocID="{4F819764-28DF-4968-A250-41683D479602}" presName="tx1" presStyleLbl="revTx" presStyleIdx="0" presStyleCnt="5"/>
      <dgm:spPr/>
    </dgm:pt>
    <dgm:pt modelId="{F6A101D7-A6F9-8045-8C00-61CA29336B9B}" type="pres">
      <dgm:prSet presAssocID="{4F819764-28DF-4968-A250-41683D479602}" presName="vert1" presStyleCnt="0"/>
      <dgm:spPr/>
    </dgm:pt>
    <dgm:pt modelId="{B486D891-7FFD-5449-A2F0-A71906FFEC27}" type="pres">
      <dgm:prSet presAssocID="{54CF2DAA-4CC1-4A74-BBA1-ADEC0E72C71D}" presName="thickLine" presStyleLbl="alignNode1" presStyleIdx="1" presStyleCnt="5"/>
      <dgm:spPr/>
    </dgm:pt>
    <dgm:pt modelId="{2AA5605C-8D60-1240-AC06-DFCA8B763DA1}" type="pres">
      <dgm:prSet presAssocID="{54CF2DAA-4CC1-4A74-BBA1-ADEC0E72C71D}" presName="horz1" presStyleCnt="0"/>
      <dgm:spPr/>
    </dgm:pt>
    <dgm:pt modelId="{94ECDB9F-E0B6-3F45-B0C0-79B0A5A90210}" type="pres">
      <dgm:prSet presAssocID="{54CF2DAA-4CC1-4A74-BBA1-ADEC0E72C71D}" presName="tx1" presStyleLbl="revTx" presStyleIdx="1" presStyleCnt="5"/>
      <dgm:spPr/>
    </dgm:pt>
    <dgm:pt modelId="{273537E5-207B-3048-8F84-923476879C9F}" type="pres">
      <dgm:prSet presAssocID="{54CF2DAA-4CC1-4A74-BBA1-ADEC0E72C71D}" presName="vert1" presStyleCnt="0"/>
      <dgm:spPr/>
    </dgm:pt>
    <dgm:pt modelId="{FB36DE96-741B-C947-AB18-055D5D469257}" type="pres">
      <dgm:prSet presAssocID="{293586BD-BD73-4753-9E01-4132C3E5D46C}" presName="thickLine" presStyleLbl="alignNode1" presStyleIdx="2" presStyleCnt="5"/>
      <dgm:spPr/>
    </dgm:pt>
    <dgm:pt modelId="{A73F4B2D-440E-F446-B834-542FB6971B3D}" type="pres">
      <dgm:prSet presAssocID="{293586BD-BD73-4753-9E01-4132C3E5D46C}" presName="horz1" presStyleCnt="0"/>
      <dgm:spPr/>
    </dgm:pt>
    <dgm:pt modelId="{3CEB5FEB-B623-E145-9AEA-5CBF20346AC4}" type="pres">
      <dgm:prSet presAssocID="{293586BD-BD73-4753-9E01-4132C3E5D46C}" presName="tx1" presStyleLbl="revTx" presStyleIdx="2" presStyleCnt="5"/>
      <dgm:spPr/>
    </dgm:pt>
    <dgm:pt modelId="{F50FACF4-BF41-704B-8C34-915B9DD8BE78}" type="pres">
      <dgm:prSet presAssocID="{293586BD-BD73-4753-9E01-4132C3E5D46C}" presName="vert1" presStyleCnt="0"/>
      <dgm:spPr/>
    </dgm:pt>
    <dgm:pt modelId="{2F9A5E43-FD85-EE43-9DB4-DEEAB53DED75}" type="pres">
      <dgm:prSet presAssocID="{A926B187-5369-40C8-99B0-9BBCC48BD432}" presName="thickLine" presStyleLbl="alignNode1" presStyleIdx="3" presStyleCnt="5"/>
      <dgm:spPr/>
    </dgm:pt>
    <dgm:pt modelId="{2DF2A887-049C-D74A-AC8E-58C3E49AD657}" type="pres">
      <dgm:prSet presAssocID="{A926B187-5369-40C8-99B0-9BBCC48BD432}" presName="horz1" presStyleCnt="0"/>
      <dgm:spPr/>
    </dgm:pt>
    <dgm:pt modelId="{F0E592AD-61F6-4946-811F-66A34AB7E4DC}" type="pres">
      <dgm:prSet presAssocID="{A926B187-5369-40C8-99B0-9BBCC48BD432}" presName="tx1" presStyleLbl="revTx" presStyleIdx="3" presStyleCnt="5"/>
      <dgm:spPr/>
    </dgm:pt>
    <dgm:pt modelId="{0204CDC8-0104-E34B-A443-0CA41C1FD9C5}" type="pres">
      <dgm:prSet presAssocID="{A926B187-5369-40C8-99B0-9BBCC48BD432}" presName="vert1" presStyleCnt="0"/>
      <dgm:spPr/>
    </dgm:pt>
    <dgm:pt modelId="{689618C3-38B2-8746-BBFA-216C0D5DB966}" type="pres">
      <dgm:prSet presAssocID="{A55912B8-9AF4-47C9-AF85-BDB8A52E62B7}" presName="thickLine" presStyleLbl="alignNode1" presStyleIdx="4" presStyleCnt="5"/>
      <dgm:spPr/>
    </dgm:pt>
    <dgm:pt modelId="{4AE49435-3DE0-3F46-9917-34C334B09ADC}" type="pres">
      <dgm:prSet presAssocID="{A55912B8-9AF4-47C9-AF85-BDB8A52E62B7}" presName="horz1" presStyleCnt="0"/>
      <dgm:spPr/>
    </dgm:pt>
    <dgm:pt modelId="{FE435E23-CE42-8145-AF4B-3EEF72AF7DA0}" type="pres">
      <dgm:prSet presAssocID="{A55912B8-9AF4-47C9-AF85-BDB8A52E62B7}" presName="tx1" presStyleLbl="revTx" presStyleIdx="4" presStyleCnt="5"/>
      <dgm:spPr/>
    </dgm:pt>
    <dgm:pt modelId="{46E6079E-D021-6846-9C5D-D4DBF7A8D096}" type="pres">
      <dgm:prSet presAssocID="{A55912B8-9AF4-47C9-AF85-BDB8A52E62B7}" presName="vert1" presStyleCnt="0"/>
      <dgm:spPr/>
    </dgm:pt>
  </dgm:ptLst>
  <dgm:cxnLst>
    <dgm:cxn modelId="{B5069315-370E-5945-96B9-866C65DB078F}" type="presOf" srcId="{4F819764-28DF-4968-A250-41683D479602}" destId="{515130C2-5965-194D-B506-2BA299B65219}" srcOrd="0" destOrd="0" presId="urn:microsoft.com/office/officeart/2008/layout/LinedList"/>
    <dgm:cxn modelId="{D10D2624-363C-48E0-B8FF-35851C1078AC}" srcId="{218A3E33-FFB5-4A49-ADDF-BBD5DA8C5F29}" destId="{293586BD-BD73-4753-9E01-4132C3E5D46C}" srcOrd="2" destOrd="0" parTransId="{1571A1F8-2C77-4959-9479-39977F4BB165}" sibTransId="{53AE74F0-485A-440E-BAC6-6D8E7C2AC687}"/>
    <dgm:cxn modelId="{CF54F93F-9FA1-6646-B9AE-48D9A965E256}" type="presOf" srcId="{54CF2DAA-4CC1-4A74-BBA1-ADEC0E72C71D}" destId="{94ECDB9F-E0B6-3F45-B0C0-79B0A5A90210}" srcOrd="0" destOrd="0" presId="urn:microsoft.com/office/officeart/2008/layout/LinedList"/>
    <dgm:cxn modelId="{0BC2EF46-5912-C142-A0C2-091AC00E6BB0}" type="presOf" srcId="{218A3E33-FFB5-4A49-ADDF-BBD5DA8C5F29}" destId="{1E239F98-C7F4-2047-96CC-7AD1ABE4670D}" srcOrd="0" destOrd="0" presId="urn:microsoft.com/office/officeart/2008/layout/LinedList"/>
    <dgm:cxn modelId="{0D2B1278-6AEF-4909-8DD2-C60014D016E6}" srcId="{218A3E33-FFB5-4A49-ADDF-BBD5DA8C5F29}" destId="{A926B187-5369-40C8-99B0-9BBCC48BD432}" srcOrd="3" destOrd="0" parTransId="{8E6AB7A8-5CBF-4819-A6AE-557275E14321}" sibTransId="{748F3092-1AC6-4C79-87D4-94D8142F90D4}"/>
    <dgm:cxn modelId="{1CBCB07B-349C-4E31-883B-4169189F4D31}" srcId="{218A3E33-FFB5-4A49-ADDF-BBD5DA8C5F29}" destId="{A55912B8-9AF4-47C9-AF85-BDB8A52E62B7}" srcOrd="4" destOrd="0" parTransId="{206ED9A3-D927-47E0-961A-8D95D45D4A29}" sibTransId="{42DDA48F-835A-4BFF-98BD-6A36CD133D5A}"/>
    <dgm:cxn modelId="{4885F68A-BA7C-834E-97B0-ECBC8CEE9F8B}" type="presOf" srcId="{293586BD-BD73-4753-9E01-4132C3E5D46C}" destId="{3CEB5FEB-B623-E145-9AEA-5CBF20346AC4}" srcOrd="0" destOrd="0" presId="urn:microsoft.com/office/officeart/2008/layout/LinedList"/>
    <dgm:cxn modelId="{9D755F98-4BC0-A148-9C64-7FB8BA6D8EAB}" type="presOf" srcId="{A926B187-5369-40C8-99B0-9BBCC48BD432}" destId="{F0E592AD-61F6-4946-811F-66A34AB7E4DC}" srcOrd="0" destOrd="0" presId="urn:microsoft.com/office/officeart/2008/layout/LinedList"/>
    <dgm:cxn modelId="{3C9161D6-D2C7-487E-A67A-2ADE9E06A77A}" srcId="{218A3E33-FFB5-4A49-ADDF-BBD5DA8C5F29}" destId="{54CF2DAA-4CC1-4A74-BBA1-ADEC0E72C71D}" srcOrd="1" destOrd="0" parTransId="{635A1868-30E1-4895-B626-06D12C23319A}" sibTransId="{CC189831-BF52-4C30-9202-7923DA492E4B}"/>
    <dgm:cxn modelId="{E342BFEF-6A3D-894C-9B32-C82596386F75}" type="presOf" srcId="{A55912B8-9AF4-47C9-AF85-BDB8A52E62B7}" destId="{FE435E23-CE42-8145-AF4B-3EEF72AF7DA0}" srcOrd="0" destOrd="0" presId="urn:microsoft.com/office/officeart/2008/layout/LinedList"/>
    <dgm:cxn modelId="{9C8A18F3-5A88-4952-A4D0-6A84864FCCBD}" srcId="{218A3E33-FFB5-4A49-ADDF-BBD5DA8C5F29}" destId="{4F819764-28DF-4968-A250-41683D479602}" srcOrd="0" destOrd="0" parTransId="{B9091E19-952A-48EF-AF83-05215C986D5E}" sibTransId="{2E27D611-EF7C-404D-A309-382E1EA3919A}"/>
    <dgm:cxn modelId="{2F984632-983D-4F48-BF14-5D36BE568BBF}" type="presParOf" srcId="{1E239F98-C7F4-2047-96CC-7AD1ABE4670D}" destId="{B12C97F5-90E1-554A-BBAB-4210360F071E}" srcOrd="0" destOrd="0" presId="urn:microsoft.com/office/officeart/2008/layout/LinedList"/>
    <dgm:cxn modelId="{D2B2B537-721F-744B-9AD5-69F28FA9DEFB}" type="presParOf" srcId="{1E239F98-C7F4-2047-96CC-7AD1ABE4670D}" destId="{082697E7-1F14-4D44-AB8C-FD3273FBF128}" srcOrd="1" destOrd="0" presId="urn:microsoft.com/office/officeart/2008/layout/LinedList"/>
    <dgm:cxn modelId="{512BCC82-3BEB-D946-8C35-49DA44AE1D61}" type="presParOf" srcId="{082697E7-1F14-4D44-AB8C-FD3273FBF128}" destId="{515130C2-5965-194D-B506-2BA299B65219}" srcOrd="0" destOrd="0" presId="urn:microsoft.com/office/officeart/2008/layout/LinedList"/>
    <dgm:cxn modelId="{7EE2B7A8-0EBE-DB4B-9F7C-A88CCF478461}" type="presParOf" srcId="{082697E7-1F14-4D44-AB8C-FD3273FBF128}" destId="{F6A101D7-A6F9-8045-8C00-61CA29336B9B}" srcOrd="1" destOrd="0" presId="urn:microsoft.com/office/officeart/2008/layout/LinedList"/>
    <dgm:cxn modelId="{E0F01B4D-C588-7745-B402-F2F169E42726}" type="presParOf" srcId="{1E239F98-C7F4-2047-96CC-7AD1ABE4670D}" destId="{B486D891-7FFD-5449-A2F0-A71906FFEC27}" srcOrd="2" destOrd="0" presId="urn:microsoft.com/office/officeart/2008/layout/LinedList"/>
    <dgm:cxn modelId="{79855568-8499-3343-B737-FFCC07184CF1}" type="presParOf" srcId="{1E239F98-C7F4-2047-96CC-7AD1ABE4670D}" destId="{2AA5605C-8D60-1240-AC06-DFCA8B763DA1}" srcOrd="3" destOrd="0" presId="urn:microsoft.com/office/officeart/2008/layout/LinedList"/>
    <dgm:cxn modelId="{CDBED9F6-B07D-E846-8016-2669B14F1DA6}" type="presParOf" srcId="{2AA5605C-8D60-1240-AC06-DFCA8B763DA1}" destId="{94ECDB9F-E0B6-3F45-B0C0-79B0A5A90210}" srcOrd="0" destOrd="0" presId="urn:microsoft.com/office/officeart/2008/layout/LinedList"/>
    <dgm:cxn modelId="{8EE0F13F-5A80-1A40-B303-321A5DB0E8C1}" type="presParOf" srcId="{2AA5605C-8D60-1240-AC06-DFCA8B763DA1}" destId="{273537E5-207B-3048-8F84-923476879C9F}" srcOrd="1" destOrd="0" presId="urn:microsoft.com/office/officeart/2008/layout/LinedList"/>
    <dgm:cxn modelId="{2C2B30A1-8208-8C46-8AD4-C7A210B40D9F}" type="presParOf" srcId="{1E239F98-C7F4-2047-96CC-7AD1ABE4670D}" destId="{FB36DE96-741B-C947-AB18-055D5D469257}" srcOrd="4" destOrd="0" presId="urn:microsoft.com/office/officeart/2008/layout/LinedList"/>
    <dgm:cxn modelId="{12BE875D-FED6-584F-B858-258C1BBF292D}" type="presParOf" srcId="{1E239F98-C7F4-2047-96CC-7AD1ABE4670D}" destId="{A73F4B2D-440E-F446-B834-542FB6971B3D}" srcOrd="5" destOrd="0" presId="urn:microsoft.com/office/officeart/2008/layout/LinedList"/>
    <dgm:cxn modelId="{850976D5-BF4F-CC41-A367-B067970B8F77}" type="presParOf" srcId="{A73F4B2D-440E-F446-B834-542FB6971B3D}" destId="{3CEB5FEB-B623-E145-9AEA-5CBF20346AC4}" srcOrd="0" destOrd="0" presId="urn:microsoft.com/office/officeart/2008/layout/LinedList"/>
    <dgm:cxn modelId="{3D53E437-5E48-B545-9E2E-50BBF1D6FAA5}" type="presParOf" srcId="{A73F4B2D-440E-F446-B834-542FB6971B3D}" destId="{F50FACF4-BF41-704B-8C34-915B9DD8BE78}" srcOrd="1" destOrd="0" presId="urn:microsoft.com/office/officeart/2008/layout/LinedList"/>
    <dgm:cxn modelId="{B67E809E-79EF-9341-9F29-71F063BB1C23}" type="presParOf" srcId="{1E239F98-C7F4-2047-96CC-7AD1ABE4670D}" destId="{2F9A5E43-FD85-EE43-9DB4-DEEAB53DED75}" srcOrd="6" destOrd="0" presId="urn:microsoft.com/office/officeart/2008/layout/LinedList"/>
    <dgm:cxn modelId="{F6143372-0CD6-324D-A97E-F719A2AEDB5F}" type="presParOf" srcId="{1E239F98-C7F4-2047-96CC-7AD1ABE4670D}" destId="{2DF2A887-049C-D74A-AC8E-58C3E49AD657}" srcOrd="7" destOrd="0" presId="urn:microsoft.com/office/officeart/2008/layout/LinedList"/>
    <dgm:cxn modelId="{1AF5AF77-A71C-0641-9FDB-5646734620D5}" type="presParOf" srcId="{2DF2A887-049C-D74A-AC8E-58C3E49AD657}" destId="{F0E592AD-61F6-4946-811F-66A34AB7E4DC}" srcOrd="0" destOrd="0" presId="urn:microsoft.com/office/officeart/2008/layout/LinedList"/>
    <dgm:cxn modelId="{54EFDFB8-6686-4945-862D-BD463AFCD415}" type="presParOf" srcId="{2DF2A887-049C-D74A-AC8E-58C3E49AD657}" destId="{0204CDC8-0104-E34B-A443-0CA41C1FD9C5}" srcOrd="1" destOrd="0" presId="urn:microsoft.com/office/officeart/2008/layout/LinedList"/>
    <dgm:cxn modelId="{E8B82A3C-BA50-0D4A-A104-EDDC875F4DF8}" type="presParOf" srcId="{1E239F98-C7F4-2047-96CC-7AD1ABE4670D}" destId="{689618C3-38B2-8746-BBFA-216C0D5DB966}" srcOrd="8" destOrd="0" presId="urn:microsoft.com/office/officeart/2008/layout/LinedList"/>
    <dgm:cxn modelId="{17835D00-D8AD-9B46-9475-3BA4828CAEE1}" type="presParOf" srcId="{1E239F98-C7F4-2047-96CC-7AD1ABE4670D}" destId="{4AE49435-3DE0-3F46-9917-34C334B09ADC}" srcOrd="9" destOrd="0" presId="urn:microsoft.com/office/officeart/2008/layout/LinedList"/>
    <dgm:cxn modelId="{9E04D48D-505F-4C40-B073-6C5C15D9CC40}" type="presParOf" srcId="{4AE49435-3DE0-3F46-9917-34C334B09ADC}" destId="{FE435E23-CE42-8145-AF4B-3EEF72AF7DA0}" srcOrd="0" destOrd="0" presId="urn:microsoft.com/office/officeart/2008/layout/LinedList"/>
    <dgm:cxn modelId="{616BCF9A-868E-E142-A433-B69DBB8B5EE4}" type="presParOf" srcId="{4AE49435-3DE0-3F46-9917-34C334B09ADC}" destId="{46E6079E-D021-6846-9C5D-D4DBF7A8D096}" srcOrd="1" destOrd="0" presId="urn:microsoft.com/office/officeart/2008/layout/LinedLis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5EDDA978-3F98-4B54-A8BF-8FB044D7868B}"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D239E515-5ADD-4B08-8DCE-42EB1F0917C3}">
      <dgm:prSet/>
      <dgm:spPr/>
      <dgm:t>
        <a:bodyPr/>
        <a:lstStyle/>
        <a:p>
          <a:r>
            <a:rPr lang="en-US" b="1" i="0"/>
            <a:t>Dynamic Predictive Model:</a:t>
          </a:r>
          <a:r>
            <a:rPr lang="en-US" b="0" i="0"/>
            <a:t> Enhance the predictive model with real-time data and advanced machine learning techniques for adaptive and accurate hashrate predictions.</a:t>
          </a:r>
          <a:endParaRPr lang="en-US"/>
        </a:p>
      </dgm:t>
    </dgm:pt>
    <dgm:pt modelId="{2938A4C0-73EC-4540-BE3A-32DD98651C5C}" type="parTrans" cxnId="{B35C13C5-54EB-4A4A-9AE8-283AA9A7A394}">
      <dgm:prSet/>
      <dgm:spPr/>
      <dgm:t>
        <a:bodyPr/>
        <a:lstStyle/>
        <a:p>
          <a:endParaRPr lang="en-US"/>
        </a:p>
      </dgm:t>
    </dgm:pt>
    <dgm:pt modelId="{67379B0F-7EF0-4507-9340-BFC74F59173A}" type="sibTrans" cxnId="{B35C13C5-54EB-4A4A-9AE8-283AA9A7A394}">
      <dgm:prSet/>
      <dgm:spPr/>
      <dgm:t>
        <a:bodyPr/>
        <a:lstStyle/>
        <a:p>
          <a:endParaRPr lang="en-US"/>
        </a:p>
      </dgm:t>
    </dgm:pt>
    <dgm:pt modelId="{90DB68CC-C137-4756-BF3E-FBAF8A68F714}">
      <dgm:prSet/>
      <dgm:spPr/>
      <dgm:t>
        <a:bodyPr/>
        <a:lstStyle/>
        <a:p>
          <a:r>
            <a:rPr lang="en-US" b="1" i="0"/>
            <a:t>Influence of Regulatory Changes:</a:t>
          </a:r>
          <a:r>
            <a:rPr lang="en-US" b="0" i="0"/>
            <a:t> Investigate how legal and regulatory shifts impact Bitcoin hashrate, analyzing correlations between regulatory announcements and hashrate fluctuations.</a:t>
          </a:r>
          <a:endParaRPr lang="en-US"/>
        </a:p>
      </dgm:t>
    </dgm:pt>
    <dgm:pt modelId="{E8035955-8416-4271-8A64-804112F5EF23}" type="parTrans" cxnId="{C4E8AC3B-0D75-4E8D-B3EF-D61286C99E76}">
      <dgm:prSet/>
      <dgm:spPr/>
      <dgm:t>
        <a:bodyPr/>
        <a:lstStyle/>
        <a:p>
          <a:endParaRPr lang="en-US"/>
        </a:p>
      </dgm:t>
    </dgm:pt>
    <dgm:pt modelId="{56006531-553B-4AAB-B646-65091CD91581}" type="sibTrans" cxnId="{C4E8AC3B-0D75-4E8D-B3EF-D61286C99E76}">
      <dgm:prSet/>
      <dgm:spPr/>
      <dgm:t>
        <a:bodyPr/>
        <a:lstStyle/>
        <a:p>
          <a:endParaRPr lang="en-US"/>
        </a:p>
      </dgm:t>
    </dgm:pt>
    <dgm:pt modelId="{B758D83D-7731-4C50-A0A7-A436ADDF526D}">
      <dgm:prSet/>
      <dgm:spPr/>
      <dgm:t>
        <a:bodyPr/>
        <a:lstStyle/>
        <a:p>
          <a:r>
            <a:rPr lang="en-US" b="1" i="0"/>
            <a:t>Environmental Considerations:</a:t>
          </a:r>
          <a:r>
            <a:rPr lang="en-US" b="0" i="0"/>
            <a:t> Examine the environmental impact of Bitcoin mining, assess carbon footprint, and promote sustainable practices within mining operations.</a:t>
          </a:r>
          <a:endParaRPr lang="en-US"/>
        </a:p>
      </dgm:t>
    </dgm:pt>
    <dgm:pt modelId="{D51D7158-7BAF-4488-AD0C-3E2B78A02909}" type="parTrans" cxnId="{6008FC7B-CFE3-4B78-8B49-9F98138B0408}">
      <dgm:prSet/>
      <dgm:spPr/>
      <dgm:t>
        <a:bodyPr/>
        <a:lstStyle/>
        <a:p>
          <a:endParaRPr lang="en-US"/>
        </a:p>
      </dgm:t>
    </dgm:pt>
    <dgm:pt modelId="{031ED526-F394-42BF-8CE5-AC754D87707D}" type="sibTrans" cxnId="{6008FC7B-CFE3-4B78-8B49-9F98138B0408}">
      <dgm:prSet/>
      <dgm:spPr/>
      <dgm:t>
        <a:bodyPr/>
        <a:lstStyle/>
        <a:p>
          <a:endParaRPr lang="en-US"/>
        </a:p>
      </dgm:t>
    </dgm:pt>
    <dgm:pt modelId="{02E06375-B04C-49F5-AA0B-26E8EF960373}">
      <dgm:prSet/>
      <dgm:spPr/>
      <dgm:t>
        <a:bodyPr/>
        <a:lstStyle/>
        <a:p>
          <a:r>
            <a:rPr lang="en-US" b="1" i="0"/>
            <a:t>Market Sentiment Analysis:</a:t>
          </a:r>
          <a:r>
            <a:rPr lang="en-US" b="0" i="0"/>
            <a:t> Integrate sentiment analysis of social media and news to understand how public perception shapes hashrate variations.</a:t>
          </a:r>
          <a:endParaRPr lang="en-US"/>
        </a:p>
      </dgm:t>
    </dgm:pt>
    <dgm:pt modelId="{543E233C-F95C-486F-98DF-C8C862A821C8}" type="parTrans" cxnId="{DC58A0F9-EE73-4B75-8FF7-34DC39A1889F}">
      <dgm:prSet/>
      <dgm:spPr/>
      <dgm:t>
        <a:bodyPr/>
        <a:lstStyle/>
        <a:p>
          <a:endParaRPr lang="en-US"/>
        </a:p>
      </dgm:t>
    </dgm:pt>
    <dgm:pt modelId="{927F3636-672A-4369-8415-74E1A98F4E4F}" type="sibTrans" cxnId="{DC58A0F9-EE73-4B75-8FF7-34DC39A1889F}">
      <dgm:prSet/>
      <dgm:spPr/>
      <dgm:t>
        <a:bodyPr/>
        <a:lstStyle/>
        <a:p>
          <a:endParaRPr lang="en-US"/>
        </a:p>
      </dgm:t>
    </dgm:pt>
    <dgm:pt modelId="{1B4A8EEE-13AA-428F-9933-BFADFEDD2214}">
      <dgm:prSet/>
      <dgm:spPr/>
      <dgm:t>
        <a:bodyPr/>
        <a:lstStyle/>
        <a:p>
          <a:r>
            <a:rPr lang="en-US" b="1" i="0"/>
            <a:t>Security and Attack Resilience:</a:t>
          </a:r>
          <a:r>
            <a:rPr lang="en-US" b="0" i="0"/>
            <a:t> Study Bitcoin network resilience against attacks (e.g., 51% attacks) and model potential impacts on hashrate dynamics for enhanced security.</a:t>
          </a:r>
          <a:endParaRPr lang="en-US"/>
        </a:p>
      </dgm:t>
    </dgm:pt>
    <dgm:pt modelId="{E885F956-7306-4A3B-B86B-356C23C94648}" type="parTrans" cxnId="{1590EADE-E535-45A0-BD6E-8593558860B0}">
      <dgm:prSet/>
      <dgm:spPr/>
      <dgm:t>
        <a:bodyPr/>
        <a:lstStyle/>
        <a:p>
          <a:endParaRPr lang="en-US"/>
        </a:p>
      </dgm:t>
    </dgm:pt>
    <dgm:pt modelId="{3B355BF6-E48A-45BB-8723-A883042F940C}" type="sibTrans" cxnId="{1590EADE-E535-45A0-BD6E-8593558860B0}">
      <dgm:prSet/>
      <dgm:spPr/>
      <dgm:t>
        <a:bodyPr/>
        <a:lstStyle/>
        <a:p>
          <a:endParaRPr lang="en-US"/>
        </a:p>
      </dgm:t>
    </dgm:pt>
    <dgm:pt modelId="{6AFE83E4-F37D-4FCD-A80C-8D45083F8C98}" type="pres">
      <dgm:prSet presAssocID="{5EDDA978-3F98-4B54-A8BF-8FB044D7868B}" presName="root" presStyleCnt="0">
        <dgm:presLayoutVars>
          <dgm:dir/>
          <dgm:resizeHandles val="exact"/>
        </dgm:presLayoutVars>
      </dgm:prSet>
      <dgm:spPr/>
    </dgm:pt>
    <dgm:pt modelId="{550CB5C1-FD82-4D51-802F-7FF261474AA2}" type="pres">
      <dgm:prSet presAssocID="{D239E515-5ADD-4B08-8DCE-42EB1F0917C3}" presName="compNode" presStyleCnt="0"/>
      <dgm:spPr/>
    </dgm:pt>
    <dgm:pt modelId="{77FE248E-E35E-4C73-A9C3-FDD6838DE80F}" type="pres">
      <dgm:prSet presAssocID="{D239E515-5ADD-4B08-8DCE-42EB1F0917C3}" presName="bgRect" presStyleLbl="bgShp" presStyleIdx="0" presStyleCnt="5"/>
      <dgm:spPr/>
    </dgm:pt>
    <dgm:pt modelId="{CD95227C-EACB-420C-B3FD-FC7663B5308C}" type="pres">
      <dgm:prSet presAssocID="{D239E515-5ADD-4B08-8DCE-42EB1F0917C3}"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ead with Gears"/>
        </a:ext>
      </dgm:extLst>
    </dgm:pt>
    <dgm:pt modelId="{E9D751ED-B406-4A58-A725-849D558D404D}" type="pres">
      <dgm:prSet presAssocID="{D239E515-5ADD-4B08-8DCE-42EB1F0917C3}" presName="spaceRect" presStyleCnt="0"/>
      <dgm:spPr/>
    </dgm:pt>
    <dgm:pt modelId="{5213A4A0-9F3F-40E3-9895-C00917DDF42F}" type="pres">
      <dgm:prSet presAssocID="{D239E515-5ADD-4B08-8DCE-42EB1F0917C3}" presName="parTx" presStyleLbl="revTx" presStyleIdx="0" presStyleCnt="5">
        <dgm:presLayoutVars>
          <dgm:chMax val="0"/>
          <dgm:chPref val="0"/>
        </dgm:presLayoutVars>
      </dgm:prSet>
      <dgm:spPr/>
    </dgm:pt>
    <dgm:pt modelId="{33B0C52C-408E-4EB2-9D5A-356B096F5F83}" type="pres">
      <dgm:prSet presAssocID="{67379B0F-7EF0-4507-9340-BFC74F59173A}" presName="sibTrans" presStyleCnt="0"/>
      <dgm:spPr/>
    </dgm:pt>
    <dgm:pt modelId="{70EFAA99-AC8C-42CA-97A5-3C8C087131E3}" type="pres">
      <dgm:prSet presAssocID="{90DB68CC-C137-4756-BF3E-FBAF8A68F714}" presName="compNode" presStyleCnt="0"/>
      <dgm:spPr/>
    </dgm:pt>
    <dgm:pt modelId="{1B668EF4-ABBB-43F3-9A5B-78C30038DD87}" type="pres">
      <dgm:prSet presAssocID="{90DB68CC-C137-4756-BF3E-FBAF8A68F714}" presName="bgRect" presStyleLbl="bgShp" presStyleIdx="1" presStyleCnt="5"/>
      <dgm:spPr/>
    </dgm:pt>
    <dgm:pt modelId="{737D994D-8210-4490-80D1-51C8AE91F910}" type="pres">
      <dgm:prSet presAssocID="{90DB68CC-C137-4756-BF3E-FBAF8A68F714}" presName="iconRect" presStyleLbl="node1" presStyleIdx="1" presStyleCnt="5"/>
      <dgm:spPr>
        <a:blipFill rotWithShape="1">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pt>
    <dgm:pt modelId="{A66B5625-F0A9-4FB4-A882-A08F0FAB6484}" type="pres">
      <dgm:prSet presAssocID="{90DB68CC-C137-4756-BF3E-FBAF8A68F714}" presName="spaceRect" presStyleCnt="0"/>
      <dgm:spPr/>
    </dgm:pt>
    <dgm:pt modelId="{40EBC3C2-2187-47C1-A5A2-96132EC38DBC}" type="pres">
      <dgm:prSet presAssocID="{90DB68CC-C137-4756-BF3E-FBAF8A68F714}" presName="parTx" presStyleLbl="revTx" presStyleIdx="1" presStyleCnt="5">
        <dgm:presLayoutVars>
          <dgm:chMax val="0"/>
          <dgm:chPref val="0"/>
        </dgm:presLayoutVars>
      </dgm:prSet>
      <dgm:spPr/>
    </dgm:pt>
    <dgm:pt modelId="{526C313B-3625-4113-AD7A-DE26CD16C438}" type="pres">
      <dgm:prSet presAssocID="{56006531-553B-4AAB-B646-65091CD91581}" presName="sibTrans" presStyleCnt="0"/>
      <dgm:spPr/>
    </dgm:pt>
    <dgm:pt modelId="{ED478D6F-DF43-43FE-B7DF-81D39BDCB794}" type="pres">
      <dgm:prSet presAssocID="{B758D83D-7731-4C50-A0A7-A436ADDF526D}" presName="compNode" presStyleCnt="0"/>
      <dgm:spPr/>
    </dgm:pt>
    <dgm:pt modelId="{20766BE7-5FAC-434B-90F8-E64EA932E868}" type="pres">
      <dgm:prSet presAssocID="{B758D83D-7731-4C50-A0A7-A436ADDF526D}" presName="bgRect" presStyleLbl="bgShp" presStyleIdx="2" presStyleCnt="5"/>
      <dgm:spPr/>
    </dgm:pt>
    <dgm:pt modelId="{D7024416-F1FD-464F-8E83-EFF9BA0CEE0E}" type="pres">
      <dgm:prSet presAssocID="{B758D83D-7731-4C50-A0A7-A436ADDF526D}" presName="iconRect" presStyleLbl="node1" presStyleIdx="2" presStyleCnt="5"/>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Open hand with plant with solid fill"/>
        </a:ext>
      </dgm:extLst>
    </dgm:pt>
    <dgm:pt modelId="{D37CEF9F-2E86-4080-BE48-F4EEC92504A3}" type="pres">
      <dgm:prSet presAssocID="{B758D83D-7731-4C50-A0A7-A436ADDF526D}" presName="spaceRect" presStyleCnt="0"/>
      <dgm:spPr/>
    </dgm:pt>
    <dgm:pt modelId="{DD8C4AC0-3BB0-470A-BF8A-2F4431AAF0FD}" type="pres">
      <dgm:prSet presAssocID="{B758D83D-7731-4C50-A0A7-A436ADDF526D}" presName="parTx" presStyleLbl="revTx" presStyleIdx="2" presStyleCnt="5">
        <dgm:presLayoutVars>
          <dgm:chMax val="0"/>
          <dgm:chPref val="0"/>
        </dgm:presLayoutVars>
      </dgm:prSet>
      <dgm:spPr/>
    </dgm:pt>
    <dgm:pt modelId="{5B17727F-F6CF-4DB6-8A9E-7E4BAE817979}" type="pres">
      <dgm:prSet presAssocID="{031ED526-F394-42BF-8CE5-AC754D87707D}" presName="sibTrans" presStyleCnt="0"/>
      <dgm:spPr/>
    </dgm:pt>
    <dgm:pt modelId="{FE0AB3C0-84C2-4DB8-B5F8-4A9F43628260}" type="pres">
      <dgm:prSet presAssocID="{02E06375-B04C-49F5-AA0B-26E8EF960373}" presName="compNode" presStyleCnt="0"/>
      <dgm:spPr/>
    </dgm:pt>
    <dgm:pt modelId="{2CCE9564-E45D-427F-9856-6700DB720C5D}" type="pres">
      <dgm:prSet presAssocID="{02E06375-B04C-49F5-AA0B-26E8EF960373}" presName="bgRect" presStyleLbl="bgShp" presStyleIdx="3" presStyleCnt="5"/>
      <dgm:spPr/>
    </dgm:pt>
    <dgm:pt modelId="{B9996EB0-97BB-4F47-B3E9-93057CA326EA}" type="pres">
      <dgm:prSet presAssocID="{02E06375-B04C-49F5-AA0B-26E8EF960373}"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Newspaper"/>
        </a:ext>
      </dgm:extLst>
    </dgm:pt>
    <dgm:pt modelId="{3D932BC6-7F33-4488-945E-7490F8E2EE78}" type="pres">
      <dgm:prSet presAssocID="{02E06375-B04C-49F5-AA0B-26E8EF960373}" presName="spaceRect" presStyleCnt="0"/>
      <dgm:spPr/>
    </dgm:pt>
    <dgm:pt modelId="{3EC5CC9D-094B-4449-AC54-B722346270A1}" type="pres">
      <dgm:prSet presAssocID="{02E06375-B04C-49F5-AA0B-26E8EF960373}" presName="parTx" presStyleLbl="revTx" presStyleIdx="3" presStyleCnt="5">
        <dgm:presLayoutVars>
          <dgm:chMax val="0"/>
          <dgm:chPref val="0"/>
        </dgm:presLayoutVars>
      </dgm:prSet>
      <dgm:spPr/>
    </dgm:pt>
    <dgm:pt modelId="{168E2990-B14C-4DE2-9575-AA563ED6F8F8}" type="pres">
      <dgm:prSet presAssocID="{927F3636-672A-4369-8415-74E1A98F4E4F}" presName="sibTrans" presStyleCnt="0"/>
      <dgm:spPr/>
    </dgm:pt>
    <dgm:pt modelId="{25974558-3ED8-42E1-AA9C-5729369AEC89}" type="pres">
      <dgm:prSet presAssocID="{1B4A8EEE-13AA-428F-9933-BFADFEDD2214}" presName="compNode" presStyleCnt="0"/>
      <dgm:spPr/>
    </dgm:pt>
    <dgm:pt modelId="{AAF94424-62CF-4289-9F50-878E66D64512}" type="pres">
      <dgm:prSet presAssocID="{1B4A8EEE-13AA-428F-9933-BFADFEDD2214}" presName="bgRect" presStyleLbl="bgShp" presStyleIdx="4" presStyleCnt="5"/>
      <dgm:spPr/>
    </dgm:pt>
    <dgm:pt modelId="{6F0CB0FB-91F0-4728-BC67-795994E5E0E5}" type="pres">
      <dgm:prSet presAssocID="{1B4A8EEE-13AA-428F-9933-BFADFEDD2214}" presName="iconRect" presStyleLbl="node1" presStyleIdx="4" presStyleCnt="5"/>
      <dgm:spPr>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a:ln>
          <a:noFill/>
        </a:ln>
      </dgm:spPr>
      <dgm:extLst>
        <a:ext uri="{E40237B7-FDA0-4F09-8148-C483321AD2D9}">
          <dgm14:cNvPr xmlns:dgm14="http://schemas.microsoft.com/office/drawing/2010/diagram" id="0" name="" descr="Shield Tick with solid fill"/>
        </a:ext>
      </dgm:extLst>
    </dgm:pt>
    <dgm:pt modelId="{126EC498-A555-4029-9E17-150847D08996}" type="pres">
      <dgm:prSet presAssocID="{1B4A8EEE-13AA-428F-9933-BFADFEDD2214}" presName="spaceRect" presStyleCnt="0"/>
      <dgm:spPr/>
    </dgm:pt>
    <dgm:pt modelId="{33BD103D-3CDC-4B89-AEEB-BF0619144E05}" type="pres">
      <dgm:prSet presAssocID="{1B4A8EEE-13AA-428F-9933-BFADFEDD2214}" presName="parTx" presStyleLbl="revTx" presStyleIdx="4" presStyleCnt="5">
        <dgm:presLayoutVars>
          <dgm:chMax val="0"/>
          <dgm:chPref val="0"/>
        </dgm:presLayoutVars>
      </dgm:prSet>
      <dgm:spPr/>
    </dgm:pt>
  </dgm:ptLst>
  <dgm:cxnLst>
    <dgm:cxn modelId="{AFD1393B-5CBF-4130-B085-829FA3475155}" type="presOf" srcId="{D239E515-5ADD-4B08-8DCE-42EB1F0917C3}" destId="{5213A4A0-9F3F-40E3-9895-C00917DDF42F}" srcOrd="0" destOrd="0" presId="urn:microsoft.com/office/officeart/2018/2/layout/IconVerticalSolidList"/>
    <dgm:cxn modelId="{C4E8AC3B-0D75-4E8D-B3EF-D61286C99E76}" srcId="{5EDDA978-3F98-4B54-A8BF-8FB044D7868B}" destId="{90DB68CC-C137-4756-BF3E-FBAF8A68F714}" srcOrd="1" destOrd="0" parTransId="{E8035955-8416-4271-8A64-804112F5EF23}" sibTransId="{56006531-553B-4AAB-B646-65091CD91581}"/>
    <dgm:cxn modelId="{263EF74C-6FA4-40D7-A9A3-1245B2D521E3}" type="presOf" srcId="{B758D83D-7731-4C50-A0A7-A436ADDF526D}" destId="{DD8C4AC0-3BB0-470A-BF8A-2F4431AAF0FD}" srcOrd="0" destOrd="0" presId="urn:microsoft.com/office/officeart/2018/2/layout/IconVerticalSolidList"/>
    <dgm:cxn modelId="{6008FC7B-CFE3-4B78-8B49-9F98138B0408}" srcId="{5EDDA978-3F98-4B54-A8BF-8FB044D7868B}" destId="{B758D83D-7731-4C50-A0A7-A436ADDF526D}" srcOrd="2" destOrd="0" parTransId="{D51D7158-7BAF-4488-AD0C-3E2B78A02909}" sibTransId="{031ED526-F394-42BF-8CE5-AC754D87707D}"/>
    <dgm:cxn modelId="{7F875B8A-BF3D-493B-9EFE-ABA9ACCA85E0}" type="presOf" srcId="{02E06375-B04C-49F5-AA0B-26E8EF960373}" destId="{3EC5CC9D-094B-4449-AC54-B722346270A1}" srcOrd="0" destOrd="0" presId="urn:microsoft.com/office/officeart/2018/2/layout/IconVerticalSolidList"/>
    <dgm:cxn modelId="{09226B9A-D6AD-48E7-AA6E-C7CD3124901E}" type="presOf" srcId="{1B4A8EEE-13AA-428F-9933-BFADFEDD2214}" destId="{33BD103D-3CDC-4B89-AEEB-BF0619144E05}" srcOrd="0" destOrd="0" presId="urn:microsoft.com/office/officeart/2018/2/layout/IconVerticalSolidList"/>
    <dgm:cxn modelId="{611FC69A-46D7-4E83-9F2F-9651202BD114}" type="presOf" srcId="{90DB68CC-C137-4756-BF3E-FBAF8A68F714}" destId="{40EBC3C2-2187-47C1-A5A2-96132EC38DBC}" srcOrd="0" destOrd="0" presId="urn:microsoft.com/office/officeart/2018/2/layout/IconVerticalSolidList"/>
    <dgm:cxn modelId="{B5BB93AB-7B6D-4EED-9C5C-29CC085501A4}" type="presOf" srcId="{5EDDA978-3F98-4B54-A8BF-8FB044D7868B}" destId="{6AFE83E4-F37D-4FCD-A80C-8D45083F8C98}" srcOrd="0" destOrd="0" presId="urn:microsoft.com/office/officeart/2018/2/layout/IconVerticalSolidList"/>
    <dgm:cxn modelId="{B35C13C5-54EB-4A4A-9AE8-283AA9A7A394}" srcId="{5EDDA978-3F98-4B54-A8BF-8FB044D7868B}" destId="{D239E515-5ADD-4B08-8DCE-42EB1F0917C3}" srcOrd="0" destOrd="0" parTransId="{2938A4C0-73EC-4540-BE3A-32DD98651C5C}" sibTransId="{67379B0F-7EF0-4507-9340-BFC74F59173A}"/>
    <dgm:cxn modelId="{1590EADE-E535-45A0-BD6E-8593558860B0}" srcId="{5EDDA978-3F98-4B54-A8BF-8FB044D7868B}" destId="{1B4A8EEE-13AA-428F-9933-BFADFEDD2214}" srcOrd="4" destOrd="0" parTransId="{E885F956-7306-4A3B-B86B-356C23C94648}" sibTransId="{3B355BF6-E48A-45BB-8723-A883042F940C}"/>
    <dgm:cxn modelId="{DC58A0F9-EE73-4B75-8FF7-34DC39A1889F}" srcId="{5EDDA978-3F98-4B54-A8BF-8FB044D7868B}" destId="{02E06375-B04C-49F5-AA0B-26E8EF960373}" srcOrd="3" destOrd="0" parTransId="{543E233C-F95C-486F-98DF-C8C862A821C8}" sibTransId="{927F3636-672A-4369-8415-74E1A98F4E4F}"/>
    <dgm:cxn modelId="{421A8951-9708-410D-B676-E3953F4BECB7}" type="presParOf" srcId="{6AFE83E4-F37D-4FCD-A80C-8D45083F8C98}" destId="{550CB5C1-FD82-4D51-802F-7FF261474AA2}" srcOrd="0" destOrd="0" presId="urn:microsoft.com/office/officeart/2018/2/layout/IconVerticalSolidList"/>
    <dgm:cxn modelId="{096906B0-7EE6-46D5-BEF4-02423E2C8185}" type="presParOf" srcId="{550CB5C1-FD82-4D51-802F-7FF261474AA2}" destId="{77FE248E-E35E-4C73-A9C3-FDD6838DE80F}" srcOrd="0" destOrd="0" presId="urn:microsoft.com/office/officeart/2018/2/layout/IconVerticalSolidList"/>
    <dgm:cxn modelId="{588094E4-CCCF-46D9-98BC-01DD276904E7}" type="presParOf" srcId="{550CB5C1-FD82-4D51-802F-7FF261474AA2}" destId="{CD95227C-EACB-420C-B3FD-FC7663B5308C}" srcOrd="1" destOrd="0" presId="urn:microsoft.com/office/officeart/2018/2/layout/IconVerticalSolidList"/>
    <dgm:cxn modelId="{EE13F5B0-BBB5-444E-B104-3DE5633CACA9}" type="presParOf" srcId="{550CB5C1-FD82-4D51-802F-7FF261474AA2}" destId="{E9D751ED-B406-4A58-A725-849D558D404D}" srcOrd="2" destOrd="0" presId="urn:microsoft.com/office/officeart/2018/2/layout/IconVerticalSolidList"/>
    <dgm:cxn modelId="{101AB312-BB27-4E36-96CC-4C0A0E4D5773}" type="presParOf" srcId="{550CB5C1-FD82-4D51-802F-7FF261474AA2}" destId="{5213A4A0-9F3F-40E3-9895-C00917DDF42F}" srcOrd="3" destOrd="0" presId="urn:microsoft.com/office/officeart/2018/2/layout/IconVerticalSolidList"/>
    <dgm:cxn modelId="{45004C0C-435B-4A69-BDF4-4E7CC4217953}" type="presParOf" srcId="{6AFE83E4-F37D-4FCD-A80C-8D45083F8C98}" destId="{33B0C52C-408E-4EB2-9D5A-356B096F5F83}" srcOrd="1" destOrd="0" presId="urn:microsoft.com/office/officeart/2018/2/layout/IconVerticalSolidList"/>
    <dgm:cxn modelId="{F690D407-2C71-4B10-AE05-47D9672992B9}" type="presParOf" srcId="{6AFE83E4-F37D-4FCD-A80C-8D45083F8C98}" destId="{70EFAA99-AC8C-42CA-97A5-3C8C087131E3}" srcOrd="2" destOrd="0" presId="urn:microsoft.com/office/officeart/2018/2/layout/IconVerticalSolidList"/>
    <dgm:cxn modelId="{6EFE9E3F-BEB6-4ADA-9934-878EF77FD5D2}" type="presParOf" srcId="{70EFAA99-AC8C-42CA-97A5-3C8C087131E3}" destId="{1B668EF4-ABBB-43F3-9A5B-78C30038DD87}" srcOrd="0" destOrd="0" presId="urn:microsoft.com/office/officeart/2018/2/layout/IconVerticalSolidList"/>
    <dgm:cxn modelId="{B4FCF8CB-F5EA-4639-ADE1-BFCA419E3E46}" type="presParOf" srcId="{70EFAA99-AC8C-42CA-97A5-3C8C087131E3}" destId="{737D994D-8210-4490-80D1-51C8AE91F910}" srcOrd="1" destOrd="0" presId="urn:microsoft.com/office/officeart/2018/2/layout/IconVerticalSolidList"/>
    <dgm:cxn modelId="{3A1F459D-7426-4176-B808-E1328C26FA1E}" type="presParOf" srcId="{70EFAA99-AC8C-42CA-97A5-3C8C087131E3}" destId="{A66B5625-F0A9-4FB4-A882-A08F0FAB6484}" srcOrd="2" destOrd="0" presId="urn:microsoft.com/office/officeart/2018/2/layout/IconVerticalSolidList"/>
    <dgm:cxn modelId="{99A4F527-98F3-43D2-B846-AA28FF21952A}" type="presParOf" srcId="{70EFAA99-AC8C-42CA-97A5-3C8C087131E3}" destId="{40EBC3C2-2187-47C1-A5A2-96132EC38DBC}" srcOrd="3" destOrd="0" presId="urn:microsoft.com/office/officeart/2018/2/layout/IconVerticalSolidList"/>
    <dgm:cxn modelId="{501AB54B-D37B-46AC-BE2C-9CDA4710BC5A}" type="presParOf" srcId="{6AFE83E4-F37D-4FCD-A80C-8D45083F8C98}" destId="{526C313B-3625-4113-AD7A-DE26CD16C438}" srcOrd="3" destOrd="0" presId="urn:microsoft.com/office/officeart/2018/2/layout/IconVerticalSolidList"/>
    <dgm:cxn modelId="{FA4FF271-8679-4A8C-8CE7-2E6A5E9E7109}" type="presParOf" srcId="{6AFE83E4-F37D-4FCD-A80C-8D45083F8C98}" destId="{ED478D6F-DF43-43FE-B7DF-81D39BDCB794}" srcOrd="4" destOrd="0" presId="urn:microsoft.com/office/officeart/2018/2/layout/IconVerticalSolidList"/>
    <dgm:cxn modelId="{55F75DDA-9C33-4DAF-B0EB-46D32939070A}" type="presParOf" srcId="{ED478D6F-DF43-43FE-B7DF-81D39BDCB794}" destId="{20766BE7-5FAC-434B-90F8-E64EA932E868}" srcOrd="0" destOrd="0" presId="urn:microsoft.com/office/officeart/2018/2/layout/IconVerticalSolidList"/>
    <dgm:cxn modelId="{0A64AACA-BCF0-43B7-91DF-F5A1906E3592}" type="presParOf" srcId="{ED478D6F-DF43-43FE-B7DF-81D39BDCB794}" destId="{D7024416-F1FD-464F-8E83-EFF9BA0CEE0E}" srcOrd="1" destOrd="0" presId="urn:microsoft.com/office/officeart/2018/2/layout/IconVerticalSolidList"/>
    <dgm:cxn modelId="{796AB4AE-CADD-4EC3-A9DF-246E7F706CCC}" type="presParOf" srcId="{ED478D6F-DF43-43FE-B7DF-81D39BDCB794}" destId="{D37CEF9F-2E86-4080-BE48-F4EEC92504A3}" srcOrd="2" destOrd="0" presId="urn:microsoft.com/office/officeart/2018/2/layout/IconVerticalSolidList"/>
    <dgm:cxn modelId="{19342303-210C-49D6-803F-9C5A359C9852}" type="presParOf" srcId="{ED478D6F-DF43-43FE-B7DF-81D39BDCB794}" destId="{DD8C4AC0-3BB0-470A-BF8A-2F4431AAF0FD}" srcOrd="3" destOrd="0" presId="urn:microsoft.com/office/officeart/2018/2/layout/IconVerticalSolidList"/>
    <dgm:cxn modelId="{8AB2C830-DDB6-4C48-9EAD-79B1B881D056}" type="presParOf" srcId="{6AFE83E4-F37D-4FCD-A80C-8D45083F8C98}" destId="{5B17727F-F6CF-4DB6-8A9E-7E4BAE817979}" srcOrd="5" destOrd="0" presId="urn:microsoft.com/office/officeart/2018/2/layout/IconVerticalSolidList"/>
    <dgm:cxn modelId="{F25C67A3-6306-4090-89D3-29C1B3021E18}" type="presParOf" srcId="{6AFE83E4-F37D-4FCD-A80C-8D45083F8C98}" destId="{FE0AB3C0-84C2-4DB8-B5F8-4A9F43628260}" srcOrd="6" destOrd="0" presId="urn:microsoft.com/office/officeart/2018/2/layout/IconVerticalSolidList"/>
    <dgm:cxn modelId="{8535CC69-2573-46A4-B84F-5268CEEF6960}" type="presParOf" srcId="{FE0AB3C0-84C2-4DB8-B5F8-4A9F43628260}" destId="{2CCE9564-E45D-427F-9856-6700DB720C5D}" srcOrd="0" destOrd="0" presId="urn:microsoft.com/office/officeart/2018/2/layout/IconVerticalSolidList"/>
    <dgm:cxn modelId="{2E533F96-8570-4C33-A506-E20F0993F211}" type="presParOf" srcId="{FE0AB3C0-84C2-4DB8-B5F8-4A9F43628260}" destId="{B9996EB0-97BB-4F47-B3E9-93057CA326EA}" srcOrd="1" destOrd="0" presId="urn:microsoft.com/office/officeart/2018/2/layout/IconVerticalSolidList"/>
    <dgm:cxn modelId="{AE045AAE-2D63-418A-A03A-0B4645863D9A}" type="presParOf" srcId="{FE0AB3C0-84C2-4DB8-B5F8-4A9F43628260}" destId="{3D932BC6-7F33-4488-945E-7490F8E2EE78}" srcOrd="2" destOrd="0" presId="urn:microsoft.com/office/officeart/2018/2/layout/IconVerticalSolidList"/>
    <dgm:cxn modelId="{E84631AD-044F-465C-97F2-2764DCA633D4}" type="presParOf" srcId="{FE0AB3C0-84C2-4DB8-B5F8-4A9F43628260}" destId="{3EC5CC9D-094B-4449-AC54-B722346270A1}" srcOrd="3" destOrd="0" presId="urn:microsoft.com/office/officeart/2018/2/layout/IconVerticalSolidList"/>
    <dgm:cxn modelId="{F59821EB-0BB4-4587-866D-B5B8B87A0FB5}" type="presParOf" srcId="{6AFE83E4-F37D-4FCD-A80C-8D45083F8C98}" destId="{168E2990-B14C-4DE2-9575-AA563ED6F8F8}" srcOrd="7" destOrd="0" presId="urn:microsoft.com/office/officeart/2018/2/layout/IconVerticalSolidList"/>
    <dgm:cxn modelId="{BE60E8AC-C345-4BC8-B1F6-DE51528E102B}" type="presParOf" srcId="{6AFE83E4-F37D-4FCD-A80C-8D45083F8C98}" destId="{25974558-3ED8-42E1-AA9C-5729369AEC89}" srcOrd="8" destOrd="0" presId="urn:microsoft.com/office/officeart/2018/2/layout/IconVerticalSolidList"/>
    <dgm:cxn modelId="{23B96CA4-023B-4D47-8529-70250FA02910}" type="presParOf" srcId="{25974558-3ED8-42E1-AA9C-5729369AEC89}" destId="{AAF94424-62CF-4289-9F50-878E66D64512}" srcOrd="0" destOrd="0" presId="urn:microsoft.com/office/officeart/2018/2/layout/IconVerticalSolidList"/>
    <dgm:cxn modelId="{7A9EA12F-4A89-4EA2-8D68-EF1BD1AF6409}" type="presParOf" srcId="{25974558-3ED8-42E1-AA9C-5729369AEC89}" destId="{6F0CB0FB-91F0-4728-BC67-795994E5E0E5}" srcOrd="1" destOrd="0" presId="urn:microsoft.com/office/officeart/2018/2/layout/IconVerticalSolidList"/>
    <dgm:cxn modelId="{F3066A12-E475-4699-AF8D-7EAB9F5F6EDD}" type="presParOf" srcId="{25974558-3ED8-42E1-AA9C-5729369AEC89}" destId="{126EC498-A555-4029-9E17-150847D08996}" srcOrd="2" destOrd="0" presId="urn:microsoft.com/office/officeart/2018/2/layout/IconVerticalSolidList"/>
    <dgm:cxn modelId="{E1E50A4E-9796-4A64-99CC-668F5BA47B31}" type="presParOf" srcId="{25974558-3ED8-42E1-AA9C-5729369AEC89}" destId="{33BD103D-3CDC-4B89-AEEB-BF0619144E05}"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576CA01-15C2-4C7C-A247-B706033D9C1C}">
      <dsp:nvSpPr>
        <dsp:cNvPr id="0" name=""/>
        <dsp:cNvSpPr/>
      </dsp:nvSpPr>
      <dsp:spPr>
        <a:xfrm>
          <a:off x="0" y="682"/>
          <a:ext cx="6245265" cy="159656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F31CADF-48FB-4237-BB86-C3242BB59D07}">
      <dsp:nvSpPr>
        <dsp:cNvPr id="0" name=""/>
        <dsp:cNvSpPr/>
      </dsp:nvSpPr>
      <dsp:spPr>
        <a:xfrm>
          <a:off x="482961" y="359909"/>
          <a:ext cx="878111" cy="87811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1F14157-BCE8-4CEF-B621-21AFB3596A7A}">
      <dsp:nvSpPr>
        <dsp:cNvPr id="0" name=""/>
        <dsp:cNvSpPr/>
      </dsp:nvSpPr>
      <dsp:spPr>
        <a:xfrm>
          <a:off x="1844034" y="682"/>
          <a:ext cx="4401230" cy="15965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8970" tIns="168970" rIns="168970" bIns="168970" numCol="1" spcCol="1270" anchor="ctr" anchorCtr="0">
          <a:noAutofit/>
        </a:bodyPr>
        <a:lstStyle/>
        <a:p>
          <a:pPr marL="0" lvl="0" indent="0" algn="ctr" defTabSz="800100">
            <a:lnSpc>
              <a:spcPct val="100000"/>
            </a:lnSpc>
            <a:spcBef>
              <a:spcPct val="0"/>
            </a:spcBef>
            <a:spcAft>
              <a:spcPct val="35000"/>
            </a:spcAft>
            <a:buNone/>
          </a:pPr>
          <a:r>
            <a:rPr lang="en-US" sz="1800" b="1" i="0" kern="1200"/>
            <a:t>Business Problem</a:t>
          </a:r>
        </a:p>
        <a:p>
          <a:pPr marL="0" lvl="0" indent="0" algn="just" defTabSz="800100">
            <a:lnSpc>
              <a:spcPct val="100000"/>
            </a:lnSpc>
            <a:spcBef>
              <a:spcPct val="0"/>
            </a:spcBef>
            <a:spcAft>
              <a:spcPct val="35000"/>
            </a:spcAft>
            <a:buNone/>
          </a:pPr>
          <a:r>
            <a:rPr lang="en-US" sz="1800" b="0" i="0" kern="1200"/>
            <a:t>Marathon Digital Holdings is facing the difficulty of understanding and forecasting fluctuation in Bitcoin's intraday hashrate.</a:t>
          </a:r>
          <a:endParaRPr lang="en-US" sz="1800" kern="1200"/>
        </a:p>
      </dsp:txBody>
      <dsp:txXfrm>
        <a:off x="1844034" y="682"/>
        <a:ext cx="4401230" cy="1596566"/>
      </dsp:txXfrm>
    </dsp:sp>
    <dsp:sp modelId="{2240CD5F-E0B8-430F-ACA0-FCDA2D1D2621}">
      <dsp:nvSpPr>
        <dsp:cNvPr id="0" name=""/>
        <dsp:cNvSpPr/>
      </dsp:nvSpPr>
      <dsp:spPr>
        <a:xfrm>
          <a:off x="0" y="1996390"/>
          <a:ext cx="6245265" cy="159656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34698EF-D2B9-42D3-A86C-FE29181316F7}">
      <dsp:nvSpPr>
        <dsp:cNvPr id="0" name=""/>
        <dsp:cNvSpPr/>
      </dsp:nvSpPr>
      <dsp:spPr>
        <a:xfrm>
          <a:off x="482961" y="2355617"/>
          <a:ext cx="878111" cy="87811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8DF3627-9563-49B0-B0FE-C35EC2DF3B0A}">
      <dsp:nvSpPr>
        <dsp:cNvPr id="0" name=""/>
        <dsp:cNvSpPr/>
      </dsp:nvSpPr>
      <dsp:spPr>
        <a:xfrm>
          <a:off x="1844034" y="1996390"/>
          <a:ext cx="4401230" cy="15965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8970" tIns="168970" rIns="168970" bIns="168970" numCol="1" spcCol="1270" anchor="ctr" anchorCtr="0">
          <a:noAutofit/>
        </a:bodyPr>
        <a:lstStyle/>
        <a:p>
          <a:pPr marL="0" lvl="0" indent="0" algn="ctr" defTabSz="800100">
            <a:lnSpc>
              <a:spcPct val="100000"/>
            </a:lnSpc>
            <a:spcBef>
              <a:spcPct val="0"/>
            </a:spcBef>
            <a:spcAft>
              <a:spcPct val="35000"/>
            </a:spcAft>
            <a:buNone/>
          </a:pPr>
          <a:r>
            <a:rPr lang="en-US" sz="1800" b="1" i="0" kern="1200"/>
            <a:t>Challenge 1: </a:t>
          </a:r>
        </a:p>
        <a:p>
          <a:pPr marL="0" lvl="0" indent="0" algn="ctr" defTabSz="800100">
            <a:lnSpc>
              <a:spcPct val="100000"/>
            </a:lnSpc>
            <a:spcBef>
              <a:spcPct val="0"/>
            </a:spcBef>
            <a:spcAft>
              <a:spcPct val="35000"/>
            </a:spcAft>
            <a:buNone/>
          </a:pPr>
          <a:r>
            <a:rPr lang="en-US" sz="1800" b="0" i="0" kern="1200"/>
            <a:t>Understand Bitcoin Hashrate Volatility</a:t>
          </a:r>
          <a:endParaRPr lang="en-US" sz="1800" kern="1200"/>
        </a:p>
      </dsp:txBody>
      <dsp:txXfrm>
        <a:off x="1844034" y="1996390"/>
        <a:ext cx="4401230" cy="1596566"/>
      </dsp:txXfrm>
    </dsp:sp>
    <dsp:sp modelId="{02795608-A5F0-4ECE-97C9-6BA521860B4C}">
      <dsp:nvSpPr>
        <dsp:cNvPr id="0" name=""/>
        <dsp:cNvSpPr/>
      </dsp:nvSpPr>
      <dsp:spPr>
        <a:xfrm>
          <a:off x="0" y="3992098"/>
          <a:ext cx="6245265" cy="159656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97788FD-0891-46D6-B28F-35BB3179ECFD}">
      <dsp:nvSpPr>
        <dsp:cNvPr id="0" name=""/>
        <dsp:cNvSpPr/>
      </dsp:nvSpPr>
      <dsp:spPr>
        <a:xfrm>
          <a:off x="482961" y="4351325"/>
          <a:ext cx="878111" cy="87811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8C92823-8EFC-4427-9D5D-BDEF2A49C68E}">
      <dsp:nvSpPr>
        <dsp:cNvPr id="0" name=""/>
        <dsp:cNvSpPr/>
      </dsp:nvSpPr>
      <dsp:spPr>
        <a:xfrm>
          <a:off x="1844034" y="3992098"/>
          <a:ext cx="4401230" cy="15965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8970" tIns="168970" rIns="168970" bIns="168970" numCol="1" spcCol="1270" anchor="ctr" anchorCtr="0">
          <a:noAutofit/>
        </a:bodyPr>
        <a:lstStyle/>
        <a:p>
          <a:pPr marL="0" lvl="0" indent="0" algn="ctr" defTabSz="800100">
            <a:lnSpc>
              <a:spcPct val="100000"/>
            </a:lnSpc>
            <a:spcBef>
              <a:spcPct val="0"/>
            </a:spcBef>
            <a:spcAft>
              <a:spcPct val="35000"/>
            </a:spcAft>
            <a:buNone/>
          </a:pPr>
          <a:r>
            <a:rPr lang="en-US" sz="1800" b="1" i="0" kern="1200"/>
            <a:t>Challenge 2: </a:t>
          </a:r>
        </a:p>
        <a:p>
          <a:pPr marL="0" lvl="0" indent="0" algn="ctr" defTabSz="800100">
            <a:lnSpc>
              <a:spcPct val="100000"/>
            </a:lnSpc>
            <a:spcBef>
              <a:spcPct val="0"/>
            </a:spcBef>
            <a:spcAft>
              <a:spcPct val="35000"/>
            </a:spcAft>
            <a:buNone/>
          </a:pPr>
          <a:r>
            <a:rPr lang="en-US" sz="1800" b="0" i="0" kern="1200"/>
            <a:t>Develop an Accurate Predictive Model</a:t>
          </a:r>
          <a:endParaRPr lang="en-US" sz="1800" kern="1200"/>
        </a:p>
      </dsp:txBody>
      <dsp:txXfrm>
        <a:off x="1844034" y="3992098"/>
        <a:ext cx="4401230" cy="159656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883DE8-47CE-E54C-8339-A3D175BED661}">
      <dsp:nvSpPr>
        <dsp:cNvPr id="0" name=""/>
        <dsp:cNvSpPr/>
      </dsp:nvSpPr>
      <dsp:spPr>
        <a:xfrm>
          <a:off x="0" y="511609"/>
          <a:ext cx="6849392" cy="517140"/>
        </a:xfrm>
        <a:prstGeom prst="roundRect">
          <a:avLst/>
        </a:prstGeom>
        <a:solidFill>
          <a:schemeClr val="lt1">
            <a:hueOff val="0"/>
            <a:satOff val="0"/>
            <a:lumOff val="0"/>
            <a:alphaOff val="0"/>
          </a:schemeClr>
        </a:solidFill>
        <a:ln w="12700" cap="flat" cmpd="sng" algn="ctr">
          <a:solidFill>
            <a:schemeClr val="accent4">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US" sz="1300" b="0" i="0" kern="1200"/>
            <a:t>Trend of Block Creation: Analyze timestamp and height to identify patterns and fluctuations in block mining rate over time, indicating changes in mining activity or network congestion.</a:t>
          </a:r>
          <a:endParaRPr lang="en-US" sz="1300" kern="1200"/>
        </a:p>
      </dsp:txBody>
      <dsp:txXfrm>
        <a:off x="25245" y="536854"/>
        <a:ext cx="6798902" cy="466650"/>
      </dsp:txXfrm>
    </dsp:sp>
    <dsp:sp modelId="{545BD557-2835-6141-AD40-391B79FD80AF}">
      <dsp:nvSpPr>
        <dsp:cNvPr id="0" name=""/>
        <dsp:cNvSpPr/>
      </dsp:nvSpPr>
      <dsp:spPr>
        <a:xfrm>
          <a:off x="0" y="1066190"/>
          <a:ext cx="6849392" cy="517140"/>
        </a:xfrm>
        <a:prstGeom prst="roundRect">
          <a:avLst/>
        </a:prstGeom>
        <a:solidFill>
          <a:schemeClr val="lt1">
            <a:hueOff val="0"/>
            <a:satOff val="0"/>
            <a:lumOff val="0"/>
            <a:alphaOff val="0"/>
          </a:schemeClr>
        </a:solidFill>
        <a:ln w="12700" cap="flat" cmpd="sng" algn="ctr">
          <a:solidFill>
            <a:schemeClr val="accent4">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US" sz="1300" b="0" i="0" kern="1200"/>
            <a:t>Transactions per Mining Pool: Visualize </a:t>
          </a:r>
          <a:r>
            <a:rPr lang="en-US" sz="1300" b="0" i="0" kern="1200" err="1"/>
            <a:t>tx_count</a:t>
          </a:r>
          <a:r>
            <a:rPr lang="en-US" sz="1300" b="0" i="0" kern="1200"/>
            <a:t> and extras/</a:t>
          </a:r>
          <a:r>
            <a:rPr lang="en-US" sz="1300" b="0" i="0" kern="1200" err="1"/>
            <a:t>poolname</a:t>
          </a:r>
          <a:r>
            <a:rPr lang="en-US" sz="1300" b="0" i="0" kern="1200"/>
            <a:t> to assess distribution of transactions among mining pools, revealing decentralization or concentration of mining power.</a:t>
          </a:r>
          <a:endParaRPr lang="en-US" sz="1300" kern="1200"/>
        </a:p>
      </dsp:txBody>
      <dsp:txXfrm>
        <a:off x="25245" y="1091435"/>
        <a:ext cx="6798902" cy="466650"/>
      </dsp:txXfrm>
    </dsp:sp>
    <dsp:sp modelId="{6BC7F8E7-CD77-8643-8E95-4E2D735A5A2C}">
      <dsp:nvSpPr>
        <dsp:cNvPr id="0" name=""/>
        <dsp:cNvSpPr/>
      </dsp:nvSpPr>
      <dsp:spPr>
        <a:xfrm>
          <a:off x="0" y="1620770"/>
          <a:ext cx="6849392" cy="517140"/>
        </a:xfrm>
        <a:prstGeom prst="roundRect">
          <a:avLst/>
        </a:prstGeom>
        <a:solidFill>
          <a:schemeClr val="lt1">
            <a:hueOff val="0"/>
            <a:satOff val="0"/>
            <a:lumOff val="0"/>
            <a:alphaOff val="0"/>
          </a:schemeClr>
        </a:solidFill>
        <a:ln w="12700" cap="flat" cmpd="sng" algn="ctr">
          <a:solidFill>
            <a:schemeClr val="accent4">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US" sz="1300" b="0" i="0" kern="1200"/>
            <a:t>Block Rewards Analysis: Examine block rewards using 'Reward Block' and 'extras/poolname' to understand profitability and competitiveness of mining pools.</a:t>
          </a:r>
          <a:endParaRPr lang="en-US" sz="1300" kern="1200"/>
        </a:p>
      </dsp:txBody>
      <dsp:txXfrm>
        <a:off x="25245" y="1646015"/>
        <a:ext cx="6798902" cy="466650"/>
      </dsp:txXfrm>
    </dsp:sp>
    <dsp:sp modelId="{654BD459-DF59-9B4E-802E-2CA54B875EAC}">
      <dsp:nvSpPr>
        <dsp:cNvPr id="0" name=""/>
        <dsp:cNvSpPr/>
      </dsp:nvSpPr>
      <dsp:spPr>
        <a:xfrm>
          <a:off x="0" y="2175350"/>
          <a:ext cx="6849392" cy="517140"/>
        </a:xfrm>
        <a:prstGeom prst="roundRect">
          <a:avLst/>
        </a:prstGeom>
        <a:solidFill>
          <a:schemeClr val="lt1">
            <a:hueOff val="0"/>
            <a:satOff val="0"/>
            <a:lumOff val="0"/>
            <a:alphaOff val="0"/>
          </a:schemeClr>
        </a:solidFill>
        <a:ln w="12700" cap="flat" cmpd="sng" algn="ctr">
          <a:solidFill>
            <a:schemeClr val="accent4">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US" sz="1300" b="0" i="0" kern="1200"/>
            <a:t>Target Difficulty Trend: Visualize difficulty,’ </a:t>
          </a:r>
          <a:r>
            <a:rPr lang="en-US" sz="1300" b="0" i="0" kern="1200" err="1"/>
            <a:t>pool_difficulty</a:t>
          </a:r>
          <a:r>
            <a:rPr lang="en-US" sz="1300" b="0" i="0" kern="1200"/>
            <a:t>,' and 'timestamp' to gain insights into </a:t>
          </a:r>
          <a:r>
            <a:rPr lang="en-US" sz="1300" kern="1200"/>
            <a:t>how the mining pool's difficulty level aligns with the network-wide difficulty.</a:t>
          </a:r>
        </a:p>
      </dsp:txBody>
      <dsp:txXfrm>
        <a:off x="25245" y="2200595"/>
        <a:ext cx="6798902" cy="46665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12C97F5-90E1-554A-BBAB-4210360F071E}">
      <dsp:nvSpPr>
        <dsp:cNvPr id="0" name=""/>
        <dsp:cNvSpPr/>
      </dsp:nvSpPr>
      <dsp:spPr>
        <a:xfrm>
          <a:off x="0" y="379"/>
          <a:ext cx="4377595"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15130C2-5965-194D-B506-2BA299B65219}">
      <dsp:nvSpPr>
        <dsp:cNvPr id="0" name=""/>
        <dsp:cNvSpPr/>
      </dsp:nvSpPr>
      <dsp:spPr>
        <a:xfrm>
          <a:off x="0" y="379"/>
          <a:ext cx="4377595" cy="6220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b="0" i="0" kern="1200"/>
            <a:t>The project roadmap defines essential milestones and tasks to achieve research objectives.</a:t>
          </a:r>
          <a:endParaRPr lang="en-US" sz="1300" kern="1200"/>
        </a:p>
      </dsp:txBody>
      <dsp:txXfrm>
        <a:off x="0" y="379"/>
        <a:ext cx="4377595" cy="622011"/>
      </dsp:txXfrm>
    </dsp:sp>
    <dsp:sp modelId="{B486D891-7FFD-5449-A2F0-A71906FFEC27}">
      <dsp:nvSpPr>
        <dsp:cNvPr id="0" name=""/>
        <dsp:cNvSpPr/>
      </dsp:nvSpPr>
      <dsp:spPr>
        <a:xfrm>
          <a:off x="0" y="622391"/>
          <a:ext cx="4377595"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4ECDB9F-E0B6-3F45-B0C0-79B0A5A90210}">
      <dsp:nvSpPr>
        <dsp:cNvPr id="0" name=""/>
        <dsp:cNvSpPr/>
      </dsp:nvSpPr>
      <dsp:spPr>
        <a:xfrm>
          <a:off x="0" y="622391"/>
          <a:ext cx="4377595" cy="6220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b="0" i="0" kern="1200"/>
            <a:t>Emphasis on iterative feedback loops and continuous improvement for enhanced predictive capabilities.</a:t>
          </a:r>
          <a:endParaRPr lang="en-US" sz="1300" kern="1200"/>
        </a:p>
      </dsp:txBody>
      <dsp:txXfrm>
        <a:off x="0" y="622391"/>
        <a:ext cx="4377595" cy="622011"/>
      </dsp:txXfrm>
    </dsp:sp>
    <dsp:sp modelId="{FB36DE96-741B-C947-AB18-055D5D469257}">
      <dsp:nvSpPr>
        <dsp:cNvPr id="0" name=""/>
        <dsp:cNvSpPr/>
      </dsp:nvSpPr>
      <dsp:spPr>
        <a:xfrm>
          <a:off x="0" y="1244402"/>
          <a:ext cx="4377595"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CEB5FEB-B623-E145-9AEA-5CBF20346AC4}">
      <dsp:nvSpPr>
        <dsp:cNvPr id="0" name=""/>
        <dsp:cNvSpPr/>
      </dsp:nvSpPr>
      <dsp:spPr>
        <a:xfrm>
          <a:off x="0" y="1244402"/>
          <a:ext cx="4377595" cy="6220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b="0" i="0" kern="1200"/>
            <a:t>Ensuring model relevance in the evolving cryptocurrency landscape.</a:t>
          </a:r>
          <a:endParaRPr lang="en-US" sz="1300" kern="1200"/>
        </a:p>
      </dsp:txBody>
      <dsp:txXfrm>
        <a:off x="0" y="1244402"/>
        <a:ext cx="4377595" cy="622011"/>
      </dsp:txXfrm>
    </dsp:sp>
    <dsp:sp modelId="{2F9A5E43-FD85-EE43-9DB4-DEEAB53DED75}">
      <dsp:nvSpPr>
        <dsp:cNvPr id="0" name=""/>
        <dsp:cNvSpPr/>
      </dsp:nvSpPr>
      <dsp:spPr>
        <a:xfrm>
          <a:off x="0" y="1866414"/>
          <a:ext cx="4377595"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0E592AD-61F6-4946-811F-66A34AB7E4DC}">
      <dsp:nvSpPr>
        <dsp:cNvPr id="0" name=""/>
        <dsp:cNvSpPr/>
      </dsp:nvSpPr>
      <dsp:spPr>
        <a:xfrm>
          <a:off x="0" y="1866414"/>
          <a:ext cx="4377595" cy="6220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b="0" i="0" kern="1200"/>
            <a:t>Enhancing understanding of Bitcoin hashrate fluctuations and contributing to the cryptocurrency ecosystem.</a:t>
          </a:r>
          <a:endParaRPr lang="en-US" sz="1300" kern="1200"/>
        </a:p>
      </dsp:txBody>
      <dsp:txXfrm>
        <a:off x="0" y="1866414"/>
        <a:ext cx="4377595" cy="622011"/>
      </dsp:txXfrm>
    </dsp:sp>
    <dsp:sp modelId="{689618C3-38B2-8746-BBFA-216C0D5DB966}">
      <dsp:nvSpPr>
        <dsp:cNvPr id="0" name=""/>
        <dsp:cNvSpPr/>
      </dsp:nvSpPr>
      <dsp:spPr>
        <a:xfrm>
          <a:off x="0" y="2488425"/>
          <a:ext cx="4377595"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E435E23-CE42-8145-AF4B-3EEF72AF7DA0}">
      <dsp:nvSpPr>
        <dsp:cNvPr id="0" name=""/>
        <dsp:cNvSpPr/>
      </dsp:nvSpPr>
      <dsp:spPr>
        <a:xfrm>
          <a:off x="0" y="2488425"/>
          <a:ext cx="4377595" cy="6220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b="0" i="0" kern="1200"/>
            <a:t>Supporting Marathon Digital Holdings in making informed decisions for long-term success in the dynamic Bitcoin market.</a:t>
          </a:r>
          <a:endParaRPr lang="en-US" sz="1300" kern="1200"/>
        </a:p>
      </dsp:txBody>
      <dsp:txXfrm>
        <a:off x="0" y="2488425"/>
        <a:ext cx="4377595" cy="62201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12C97F5-90E1-554A-BBAB-4210360F071E}">
      <dsp:nvSpPr>
        <dsp:cNvPr id="0" name=""/>
        <dsp:cNvSpPr/>
      </dsp:nvSpPr>
      <dsp:spPr>
        <a:xfrm>
          <a:off x="0" y="473"/>
          <a:ext cx="510614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15130C2-5965-194D-B506-2BA299B65219}">
      <dsp:nvSpPr>
        <dsp:cNvPr id="0" name=""/>
        <dsp:cNvSpPr/>
      </dsp:nvSpPr>
      <dsp:spPr>
        <a:xfrm>
          <a:off x="0" y="473"/>
          <a:ext cx="5106146" cy="776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rtl="0">
            <a:lnSpc>
              <a:spcPct val="90000"/>
            </a:lnSpc>
            <a:spcBef>
              <a:spcPct val="0"/>
            </a:spcBef>
            <a:spcAft>
              <a:spcPct val="35000"/>
            </a:spcAft>
            <a:buNone/>
          </a:pPr>
          <a:r>
            <a:rPr lang="en-US" sz="1300" b="0" i="0" kern="1200">
              <a:solidFill>
                <a:srgbClr val="374151"/>
              </a:solidFill>
            </a:rPr>
            <a:t>The Random Forest model has demonstrated an accuracy of approximately </a:t>
          </a:r>
          <a:r>
            <a:rPr lang="en-US" sz="1300" b="0" i="0" kern="1200">
              <a:solidFill>
                <a:srgbClr val="374151"/>
              </a:solidFill>
              <a:latin typeface="Calibri Light" panose="020F0302020204030204"/>
            </a:rPr>
            <a:t>81.64%</a:t>
          </a:r>
          <a:r>
            <a:rPr lang="en-US" sz="1300" b="0" i="0" kern="1200">
              <a:solidFill>
                <a:srgbClr val="374151"/>
              </a:solidFill>
            </a:rPr>
            <a:t> in predicting hash rate increases.</a:t>
          </a:r>
          <a:r>
            <a:rPr lang="en-US" sz="1300" kern="1200">
              <a:latin typeface="Calibri Light" panose="020F0302020204030204"/>
            </a:rPr>
            <a:t> </a:t>
          </a:r>
          <a:endParaRPr lang="en-US" sz="1300" kern="1200"/>
        </a:p>
      </dsp:txBody>
      <dsp:txXfrm>
        <a:off x="0" y="473"/>
        <a:ext cx="5106146" cy="776139"/>
      </dsp:txXfrm>
    </dsp:sp>
    <dsp:sp modelId="{B486D891-7FFD-5449-A2F0-A71906FFEC27}">
      <dsp:nvSpPr>
        <dsp:cNvPr id="0" name=""/>
        <dsp:cNvSpPr/>
      </dsp:nvSpPr>
      <dsp:spPr>
        <a:xfrm>
          <a:off x="0" y="776613"/>
          <a:ext cx="510614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4ECDB9F-E0B6-3F45-B0C0-79B0A5A90210}">
      <dsp:nvSpPr>
        <dsp:cNvPr id="0" name=""/>
        <dsp:cNvSpPr/>
      </dsp:nvSpPr>
      <dsp:spPr>
        <a:xfrm>
          <a:off x="0" y="776613"/>
          <a:ext cx="5106146" cy="776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rtl="0">
            <a:lnSpc>
              <a:spcPct val="90000"/>
            </a:lnSpc>
            <a:spcBef>
              <a:spcPct val="0"/>
            </a:spcBef>
            <a:spcAft>
              <a:spcPct val="35000"/>
            </a:spcAft>
            <a:buNone/>
          </a:pPr>
          <a:r>
            <a:rPr lang="en-US" sz="1300" b="0" i="0" kern="1200">
              <a:solidFill>
                <a:srgbClr val="374151"/>
              </a:solidFill>
            </a:rPr>
            <a:t>These metrics indicate the model's balanced performance in correctly identifying instances of hash rate increases and minimizing both false positives and false negatives.</a:t>
          </a:r>
          <a:r>
            <a:rPr lang="en-US" sz="1300" kern="1200">
              <a:solidFill>
                <a:srgbClr val="374151"/>
              </a:solidFill>
              <a:latin typeface="Calibri Light" panose="020F0302020204030204"/>
            </a:rPr>
            <a:t> </a:t>
          </a:r>
          <a:endParaRPr lang="en-US" sz="1300" kern="1200">
            <a:solidFill>
              <a:srgbClr val="374151"/>
            </a:solidFill>
          </a:endParaRPr>
        </a:p>
      </dsp:txBody>
      <dsp:txXfrm>
        <a:off x="0" y="776613"/>
        <a:ext cx="5106146" cy="776139"/>
      </dsp:txXfrm>
    </dsp:sp>
    <dsp:sp modelId="{FB36DE96-741B-C947-AB18-055D5D469257}">
      <dsp:nvSpPr>
        <dsp:cNvPr id="0" name=""/>
        <dsp:cNvSpPr/>
      </dsp:nvSpPr>
      <dsp:spPr>
        <a:xfrm>
          <a:off x="0" y="1552752"/>
          <a:ext cx="510614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CEB5FEB-B623-E145-9AEA-5CBF20346AC4}">
      <dsp:nvSpPr>
        <dsp:cNvPr id="0" name=""/>
        <dsp:cNvSpPr/>
      </dsp:nvSpPr>
      <dsp:spPr>
        <a:xfrm>
          <a:off x="0" y="1552752"/>
          <a:ext cx="5106146" cy="776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rtl="0">
            <a:lnSpc>
              <a:spcPct val="90000"/>
            </a:lnSpc>
            <a:spcBef>
              <a:spcPct val="0"/>
            </a:spcBef>
            <a:spcAft>
              <a:spcPct val="35000"/>
            </a:spcAft>
            <a:buNone/>
          </a:pPr>
          <a:r>
            <a:rPr lang="en-US" sz="1300" b="0" i="0" kern="1200">
              <a:solidFill>
                <a:srgbClr val="374151"/>
              </a:solidFill>
            </a:rPr>
            <a:t>With a Mean Squared Error (MSE) of </a:t>
          </a:r>
          <a:r>
            <a:rPr lang="en-US" sz="1300" b="0" i="0" kern="1200">
              <a:solidFill>
                <a:srgbClr val="374151"/>
              </a:solidFill>
              <a:latin typeface="Calibri Light" panose="020F0302020204030204"/>
            </a:rPr>
            <a:t>18.36%,</a:t>
          </a:r>
          <a:r>
            <a:rPr lang="en-US" sz="1300" b="0" i="0" kern="1200">
              <a:solidFill>
                <a:srgbClr val="374151"/>
              </a:solidFill>
            </a:rPr>
            <a:t> the model's predictions closely align with actual numerical values.</a:t>
          </a:r>
          <a:r>
            <a:rPr lang="en-US" sz="1300" kern="1200">
              <a:solidFill>
                <a:srgbClr val="374151"/>
              </a:solidFill>
              <a:latin typeface="Calibri Light" panose="020F0302020204030204"/>
            </a:rPr>
            <a:t> </a:t>
          </a:r>
          <a:endParaRPr lang="en-US" sz="1300" kern="1200">
            <a:solidFill>
              <a:srgbClr val="374151"/>
            </a:solidFill>
          </a:endParaRPr>
        </a:p>
      </dsp:txBody>
      <dsp:txXfrm>
        <a:off x="0" y="1552752"/>
        <a:ext cx="5106146" cy="776139"/>
      </dsp:txXfrm>
    </dsp:sp>
    <dsp:sp modelId="{2F9A5E43-FD85-EE43-9DB4-DEEAB53DED75}">
      <dsp:nvSpPr>
        <dsp:cNvPr id="0" name=""/>
        <dsp:cNvSpPr/>
      </dsp:nvSpPr>
      <dsp:spPr>
        <a:xfrm>
          <a:off x="0" y="2328891"/>
          <a:ext cx="510614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0E592AD-61F6-4946-811F-66A34AB7E4DC}">
      <dsp:nvSpPr>
        <dsp:cNvPr id="0" name=""/>
        <dsp:cNvSpPr/>
      </dsp:nvSpPr>
      <dsp:spPr>
        <a:xfrm>
          <a:off x="0" y="2328891"/>
          <a:ext cx="5106146" cy="776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b="0" i="0" kern="1200">
              <a:solidFill>
                <a:srgbClr val="374151"/>
              </a:solidFill>
            </a:rPr>
            <a:t>The Receiver Operating Characteristic Area Under Curve (ROC_AUC) score of </a:t>
          </a:r>
          <a:r>
            <a:rPr lang="en-US" sz="1300" b="0" i="0" kern="1200">
              <a:solidFill>
                <a:srgbClr val="374151"/>
              </a:solidFill>
              <a:latin typeface="Calibri Light" panose="020F0302020204030204"/>
            </a:rPr>
            <a:t>81.44%</a:t>
          </a:r>
          <a:r>
            <a:rPr lang="en-US" sz="1300" b="0" i="0" kern="1200">
              <a:solidFill>
                <a:srgbClr val="374151"/>
              </a:solidFill>
            </a:rPr>
            <a:t> underscores the model's exceptional ability to distinguish between instances of hash rate increases and non-increases.</a:t>
          </a:r>
          <a:endParaRPr lang="en-US" sz="1300" kern="1200">
            <a:solidFill>
              <a:srgbClr val="374151"/>
            </a:solidFill>
          </a:endParaRPr>
        </a:p>
      </dsp:txBody>
      <dsp:txXfrm>
        <a:off x="0" y="2328891"/>
        <a:ext cx="5106146" cy="776139"/>
      </dsp:txXfrm>
    </dsp:sp>
    <dsp:sp modelId="{689618C3-38B2-8746-BBFA-216C0D5DB966}">
      <dsp:nvSpPr>
        <dsp:cNvPr id="0" name=""/>
        <dsp:cNvSpPr/>
      </dsp:nvSpPr>
      <dsp:spPr>
        <a:xfrm>
          <a:off x="0" y="3105030"/>
          <a:ext cx="510614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E435E23-CE42-8145-AF4B-3EEF72AF7DA0}">
      <dsp:nvSpPr>
        <dsp:cNvPr id="0" name=""/>
        <dsp:cNvSpPr/>
      </dsp:nvSpPr>
      <dsp:spPr>
        <a:xfrm>
          <a:off x="0" y="3105030"/>
          <a:ext cx="5106146" cy="776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rtl="0">
            <a:lnSpc>
              <a:spcPct val="90000"/>
            </a:lnSpc>
            <a:spcBef>
              <a:spcPct val="0"/>
            </a:spcBef>
            <a:spcAft>
              <a:spcPct val="35000"/>
            </a:spcAft>
            <a:buNone/>
          </a:pPr>
          <a:r>
            <a:rPr lang="en-US" sz="1300" b="0" i="0" kern="1200">
              <a:solidFill>
                <a:srgbClr val="374151"/>
              </a:solidFill>
            </a:rPr>
            <a:t>The feature importance analysis reveals key attributes driving hash rate predictions. Notably, attributes such as "</a:t>
          </a:r>
          <a:r>
            <a:rPr lang="en-US" sz="1300" b="0" i="0" kern="1200" err="1">
              <a:solidFill>
                <a:srgbClr val="374151"/>
              </a:solidFill>
            </a:rPr>
            <a:t>hash_rate_next_block</a:t>
          </a:r>
          <a:r>
            <a:rPr lang="en-US" sz="1300" b="0" i="0" kern="1200">
              <a:solidFill>
                <a:srgbClr val="374151"/>
              </a:solidFill>
            </a:rPr>
            <a:t>," "</a:t>
          </a:r>
          <a:r>
            <a:rPr lang="en-US" sz="1300" b="0" i="0" kern="1200" err="1">
              <a:solidFill>
                <a:srgbClr val="374151"/>
              </a:solidFill>
            </a:rPr>
            <a:t>pool_difficulty</a:t>
          </a:r>
          <a:r>
            <a:rPr lang="en-US" sz="1300" b="0" i="0" kern="1200">
              <a:solidFill>
                <a:srgbClr val="374151"/>
              </a:solidFill>
            </a:rPr>
            <a:t>," and "</a:t>
          </a:r>
          <a:r>
            <a:rPr lang="en-US" sz="1300" b="0" i="0" kern="1200" err="1">
              <a:solidFill>
                <a:srgbClr val="374151"/>
              </a:solidFill>
            </a:rPr>
            <a:t>hash_rate</a:t>
          </a:r>
          <a:r>
            <a:rPr lang="en-US" sz="1300" b="0" i="0" kern="1200">
              <a:solidFill>
                <a:srgbClr val="374151"/>
              </a:solidFill>
            </a:rPr>
            <a:t>" hold substantial importance.</a:t>
          </a:r>
          <a:endParaRPr lang="en-US" sz="1300" kern="1200">
            <a:latin typeface="Calibri Light" panose="020F0302020204030204"/>
          </a:endParaRPr>
        </a:p>
      </dsp:txBody>
      <dsp:txXfrm>
        <a:off x="0" y="3105030"/>
        <a:ext cx="5106146" cy="77613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12C97F5-90E1-554A-BBAB-4210360F071E}">
      <dsp:nvSpPr>
        <dsp:cNvPr id="0" name=""/>
        <dsp:cNvSpPr/>
      </dsp:nvSpPr>
      <dsp:spPr>
        <a:xfrm>
          <a:off x="0" y="583"/>
          <a:ext cx="4377595"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15130C2-5965-194D-B506-2BA299B65219}">
      <dsp:nvSpPr>
        <dsp:cNvPr id="0" name=""/>
        <dsp:cNvSpPr/>
      </dsp:nvSpPr>
      <dsp:spPr>
        <a:xfrm>
          <a:off x="0" y="583"/>
          <a:ext cx="4377595" cy="9565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b="1" kern="1200">
              <a:effectLst/>
              <a:latin typeface="Calibri" panose="020F0502020204030204" pitchFamily="34" charset="0"/>
              <a:ea typeface="Calibri" panose="020F0502020204030204" pitchFamily="34" charset="0"/>
              <a:cs typeface="Times New Roman" panose="02020603050405020304" pitchFamily="18" charset="0"/>
            </a:rPr>
            <a:t>PC1</a:t>
          </a:r>
          <a:r>
            <a:rPr lang="en-US" sz="1400" kern="1200">
              <a:effectLst/>
              <a:latin typeface="Calibri" panose="020F0502020204030204" pitchFamily="34" charset="0"/>
              <a:ea typeface="Calibri" panose="020F0502020204030204" pitchFamily="34" charset="0"/>
              <a:cs typeface="Times New Roman" panose="02020603050405020304" pitchFamily="18" charset="0"/>
            </a:rPr>
            <a:t>: Attributes related to block height, timestamp, difficulty, size, reward fees, and confirmation show positive correlation with PC1. </a:t>
          </a:r>
          <a:endParaRPr lang="en-US" sz="1400" kern="1200"/>
        </a:p>
      </dsp:txBody>
      <dsp:txXfrm>
        <a:off x="0" y="583"/>
        <a:ext cx="4377595" cy="956522"/>
      </dsp:txXfrm>
    </dsp:sp>
    <dsp:sp modelId="{B486D891-7FFD-5449-A2F0-A71906FFEC27}">
      <dsp:nvSpPr>
        <dsp:cNvPr id="0" name=""/>
        <dsp:cNvSpPr/>
      </dsp:nvSpPr>
      <dsp:spPr>
        <a:xfrm>
          <a:off x="0" y="957106"/>
          <a:ext cx="4377595"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4ECDB9F-E0B6-3F45-B0C0-79B0A5A90210}">
      <dsp:nvSpPr>
        <dsp:cNvPr id="0" name=""/>
        <dsp:cNvSpPr/>
      </dsp:nvSpPr>
      <dsp:spPr>
        <a:xfrm>
          <a:off x="0" y="957106"/>
          <a:ext cx="4377595" cy="9565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b="1" kern="1200">
              <a:effectLst/>
              <a:latin typeface="Calibri" panose="020F0502020204030204" pitchFamily="34" charset="0"/>
              <a:ea typeface="Calibri" panose="020F0502020204030204" pitchFamily="34" charset="0"/>
              <a:cs typeface="Times New Roman" panose="02020603050405020304" pitchFamily="18" charset="0"/>
            </a:rPr>
            <a:t>PC2</a:t>
          </a:r>
          <a:r>
            <a:rPr lang="en-US" sz="1400" kern="1200">
              <a:effectLst/>
              <a:latin typeface="Calibri" panose="020F0502020204030204" pitchFamily="34" charset="0"/>
              <a:ea typeface="Calibri" panose="020F0502020204030204" pitchFamily="34" charset="0"/>
              <a:cs typeface="Times New Roman" panose="02020603050405020304" pitchFamily="18" charset="0"/>
            </a:rPr>
            <a:t>: Attributes like nonce, size, </a:t>
          </a:r>
          <a:r>
            <a:rPr lang="en-US" sz="1400" kern="1200" err="1">
              <a:effectLst/>
              <a:latin typeface="Calibri" panose="020F0502020204030204" pitchFamily="34" charset="0"/>
              <a:ea typeface="Calibri" panose="020F0502020204030204" pitchFamily="34" charset="0"/>
              <a:cs typeface="Times New Roman" panose="02020603050405020304" pitchFamily="18" charset="0"/>
            </a:rPr>
            <a:t>tx_count</a:t>
          </a:r>
          <a:r>
            <a:rPr lang="en-US" sz="1400" kern="1200">
              <a:effectLst/>
              <a:latin typeface="Calibri" panose="020F0502020204030204" pitchFamily="34" charset="0"/>
              <a:ea typeface="Calibri" panose="020F0502020204030204" pitchFamily="34" charset="0"/>
              <a:cs typeface="Times New Roman" panose="02020603050405020304" pitchFamily="18" charset="0"/>
            </a:rPr>
            <a:t>, </a:t>
          </a:r>
          <a:r>
            <a:rPr lang="en-US" sz="1400" kern="1200" err="1">
              <a:effectLst/>
              <a:latin typeface="Calibri" panose="020F0502020204030204" pitchFamily="34" charset="0"/>
              <a:ea typeface="Calibri" panose="020F0502020204030204" pitchFamily="34" charset="0"/>
              <a:cs typeface="Times New Roman" panose="02020603050405020304" pitchFamily="18" charset="0"/>
            </a:rPr>
            <a:t>stripped_size</a:t>
          </a:r>
          <a:r>
            <a:rPr lang="en-US" sz="1400" kern="1200">
              <a:effectLst/>
              <a:latin typeface="Calibri" panose="020F0502020204030204" pitchFamily="34" charset="0"/>
              <a:ea typeface="Calibri" panose="020F0502020204030204" pitchFamily="34" charset="0"/>
              <a:cs typeface="Times New Roman" panose="02020603050405020304" pitchFamily="18" charset="0"/>
            </a:rPr>
            <a:t>, and </a:t>
          </a:r>
          <a:r>
            <a:rPr lang="en-US" sz="1400" kern="1200" err="1">
              <a:effectLst/>
              <a:latin typeface="Calibri" panose="020F0502020204030204" pitchFamily="34" charset="0"/>
              <a:ea typeface="Calibri" panose="020F0502020204030204" pitchFamily="34" charset="0"/>
              <a:cs typeface="Times New Roman" panose="02020603050405020304" pitchFamily="18" charset="0"/>
            </a:rPr>
            <a:t>sigops</a:t>
          </a:r>
          <a:r>
            <a:rPr lang="en-US" sz="1400" kern="1200">
              <a:effectLst/>
              <a:latin typeface="Calibri" panose="020F0502020204030204" pitchFamily="34" charset="0"/>
              <a:ea typeface="Calibri" panose="020F0502020204030204" pitchFamily="34" charset="0"/>
              <a:cs typeface="Times New Roman" panose="02020603050405020304" pitchFamily="18" charset="0"/>
            </a:rPr>
            <a:t> influence PC2. Larger transactions and specific operational attributes appear to cause a decrease in the value of PC2.</a:t>
          </a:r>
          <a:endParaRPr lang="en-US" sz="1400" kern="1200"/>
        </a:p>
      </dsp:txBody>
      <dsp:txXfrm>
        <a:off x="0" y="957106"/>
        <a:ext cx="4377595" cy="956522"/>
      </dsp:txXfrm>
    </dsp:sp>
    <dsp:sp modelId="{FB36DE96-741B-C947-AB18-055D5D469257}">
      <dsp:nvSpPr>
        <dsp:cNvPr id="0" name=""/>
        <dsp:cNvSpPr/>
      </dsp:nvSpPr>
      <dsp:spPr>
        <a:xfrm>
          <a:off x="0" y="1913629"/>
          <a:ext cx="4377595"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CEB5FEB-B623-E145-9AEA-5CBF20346AC4}">
      <dsp:nvSpPr>
        <dsp:cNvPr id="0" name=""/>
        <dsp:cNvSpPr/>
      </dsp:nvSpPr>
      <dsp:spPr>
        <a:xfrm>
          <a:off x="0" y="1913629"/>
          <a:ext cx="4377595" cy="9565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b="1" kern="1200">
              <a:effectLst/>
              <a:latin typeface="Calibri" panose="020F0502020204030204" pitchFamily="34" charset="0"/>
              <a:ea typeface="Calibri" panose="020F0502020204030204" pitchFamily="34" charset="0"/>
              <a:cs typeface="Times New Roman" panose="02020603050405020304" pitchFamily="18" charset="0"/>
            </a:rPr>
            <a:t>PC3</a:t>
          </a:r>
          <a:r>
            <a:rPr lang="en-US" sz="1400" kern="1200">
              <a:effectLst/>
              <a:latin typeface="Calibri" panose="020F0502020204030204" pitchFamily="34" charset="0"/>
              <a:ea typeface="Calibri" panose="020F0502020204030204" pitchFamily="34" charset="0"/>
              <a:cs typeface="Times New Roman" panose="02020603050405020304" pitchFamily="18" charset="0"/>
            </a:rPr>
            <a:t>: Attributes bits, </a:t>
          </a:r>
          <a:r>
            <a:rPr lang="en-US" sz="1400" kern="1200" err="1">
              <a:effectLst/>
              <a:latin typeface="Calibri" panose="020F0502020204030204" pitchFamily="34" charset="0"/>
              <a:ea typeface="Calibri" panose="020F0502020204030204" pitchFamily="34" charset="0"/>
              <a:cs typeface="Times New Roman" panose="02020603050405020304" pitchFamily="18" charset="0"/>
            </a:rPr>
            <a:t>pool_difficulty</a:t>
          </a:r>
          <a:r>
            <a:rPr lang="en-US" sz="1400" kern="1200">
              <a:effectLst/>
              <a:latin typeface="Calibri" panose="020F0502020204030204" pitchFamily="34" charset="0"/>
              <a:ea typeface="Calibri" panose="020F0502020204030204" pitchFamily="34" charset="0"/>
              <a:cs typeface="Times New Roman" panose="02020603050405020304" pitchFamily="18" charset="0"/>
            </a:rPr>
            <a:t>, and weight contribute to PC3. Higher values of these attributes are associated with lower values of PC3, indicating an inverse relationship.</a:t>
          </a:r>
          <a:endParaRPr lang="en-US" sz="1400" kern="1200"/>
        </a:p>
      </dsp:txBody>
      <dsp:txXfrm>
        <a:off x="0" y="1913629"/>
        <a:ext cx="4377595" cy="956522"/>
      </dsp:txXfrm>
    </dsp:sp>
    <dsp:sp modelId="{2F9A5E43-FD85-EE43-9DB4-DEEAB53DED75}">
      <dsp:nvSpPr>
        <dsp:cNvPr id="0" name=""/>
        <dsp:cNvSpPr/>
      </dsp:nvSpPr>
      <dsp:spPr>
        <a:xfrm>
          <a:off x="0" y="2870152"/>
          <a:ext cx="4377595"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0E592AD-61F6-4946-811F-66A34AB7E4DC}">
      <dsp:nvSpPr>
        <dsp:cNvPr id="0" name=""/>
        <dsp:cNvSpPr/>
      </dsp:nvSpPr>
      <dsp:spPr>
        <a:xfrm>
          <a:off x="0" y="2870152"/>
          <a:ext cx="4377595" cy="9565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b="1" kern="1200">
              <a:effectLst/>
              <a:latin typeface="Calibri" panose="020F0502020204030204" pitchFamily="34" charset="0"/>
              <a:ea typeface="Calibri" panose="020F0502020204030204" pitchFamily="34" charset="0"/>
              <a:cs typeface="Times New Roman" panose="02020603050405020304" pitchFamily="18" charset="0"/>
            </a:rPr>
            <a:t>PC4 to PC10</a:t>
          </a:r>
          <a:r>
            <a:rPr lang="en-US" sz="1400" kern="1200">
              <a:effectLst/>
              <a:latin typeface="Calibri" panose="020F0502020204030204" pitchFamily="34" charset="0"/>
              <a:ea typeface="Calibri" panose="020F0502020204030204" pitchFamily="34" charset="0"/>
              <a:cs typeface="Times New Roman" panose="02020603050405020304" pitchFamily="18" charset="0"/>
            </a:rPr>
            <a:t>: These components involve more complex relationships and patterns. For instance, PC4 is influenced by a combination of attributes like nonce, </a:t>
          </a:r>
          <a:r>
            <a:rPr lang="en-US" sz="1400" kern="1200" err="1">
              <a:effectLst/>
              <a:latin typeface="Calibri" panose="020F0502020204030204" pitchFamily="34" charset="0"/>
              <a:ea typeface="Calibri" panose="020F0502020204030204" pitchFamily="34" charset="0"/>
              <a:cs typeface="Times New Roman" panose="02020603050405020304" pitchFamily="18" charset="0"/>
            </a:rPr>
            <a:t>pool_difficulty</a:t>
          </a:r>
          <a:r>
            <a:rPr lang="en-US" sz="1400" kern="1200">
              <a:effectLst/>
              <a:latin typeface="Calibri" panose="020F0502020204030204" pitchFamily="34" charset="0"/>
              <a:ea typeface="Calibri" panose="020F0502020204030204" pitchFamily="34" charset="0"/>
              <a:cs typeface="Times New Roman" panose="02020603050405020304" pitchFamily="18" charset="0"/>
            </a:rPr>
            <a:t>, and difficulty, suggesting they might share common trends.</a:t>
          </a:r>
          <a:endParaRPr lang="en-US" sz="1400" kern="1200"/>
        </a:p>
      </dsp:txBody>
      <dsp:txXfrm>
        <a:off x="0" y="2870152"/>
        <a:ext cx="4377595" cy="956522"/>
      </dsp:txXfrm>
    </dsp:sp>
    <dsp:sp modelId="{689618C3-38B2-8746-BBFA-216C0D5DB966}">
      <dsp:nvSpPr>
        <dsp:cNvPr id="0" name=""/>
        <dsp:cNvSpPr/>
      </dsp:nvSpPr>
      <dsp:spPr>
        <a:xfrm>
          <a:off x="0" y="3826675"/>
          <a:ext cx="4377595"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E435E23-CE42-8145-AF4B-3EEF72AF7DA0}">
      <dsp:nvSpPr>
        <dsp:cNvPr id="0" name=""/>
        <dsp:cNvSpPr/>
      </dsp:nvSpPr>
      <dsp:spPr>
        <a:xfrm>
          <a:off x="0" y="3826675"/>
          <a:ext cx="4377595" cy="9565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endParaRPr lang="en-US" sz="1400" kern="1200"/>
        </a:p>
      </dsp:txBody>
      <dsp:txXfrm>
        <a:off x="0" y="3826675"/>
        <a:ext cx="4377595" cy="95652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FE248E-E35E-4C73-A9C3-FDD6838DE80F}">
      <dsp:nvSpPr>
        <dsp:cNvPr id="0" name=""/>
        <dsp:cNvSpPr/>
      </dsp:nvSpPr>
      <dsp:spPr>
        <a:xfrm>
          <a:off x="0" y="4366"/>
          <a:ext cx="6245265" cy="93010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D95227C-EACB-420C-B3FD-FC7663B5308C}">
      <dsp:nvSpPr>
        <dsp:cNvPr id="0" name=""/>
        <dsp:cNvSpPr/>
      </dsp:nvSpPr>
      <dsp:spPr>
        <a:xfrm>
          <a:off x="281355" y="213639"/>
          <a:ext cx="511556" cy="51155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213A4A0-9F3F-40E3-9895-C00917DDF42F}">
      <dsp:nvSpPr>
        <dsp:cNvPr id="0" name=""/>
        <dsp:cNvSpPr/>
      </dsp:nvSpPr>
      <dsp:spPr>
        <a:xfrm>
          <a:off x="1074268" y="4366"/>
          <a:ext cx="5170996" cy="9301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436" tIns="98436" rIns="98436" bIns="98436" numCol="1" spcCol="1270" anchor="ctr" anchorCtr="0">
          <a:noAutofit/>
        </a:bodyPr>
        <a:lstStyle/>
        <a:p>
          <a:pPr marL="0" lvl="0" indent="0" algn="l" defTabSz="666750">
            <a:lnSpc>
              <a:spcPct val="90000"/>
            </a:lnSpc>
            <a:spcBef>
              <a:spcPct val="0"/>
            </a:spcBef>
            <a:spcAft>
              <a:spcPct val="35000"/>
            </a:spcAft>
            <a:buNone/>
          </a:pPr>
          <a:r>
            <a:rPr lang="en-US" sz="1500" b="1" i="0" kern="1200"/>
            <a:t>Dynamic Predictive Model:</a:t>
          </a:r>
          <a:r>
            <a:rPr lang="en-US" sz="1500" b="0" i="0" kern="1200"/>
            <a:t> Enhance the predictive model with real-time data and advanced machine learning techniques for adaptive and accurate hashrate predictions.</a:t>
          </a:r>
          <a:endParaRPr lang="en-US" sz="1500" kern="1200"/>
        </a:p>
      </dsp:txBody>
      <dsp:txXfrm>
        <a:off x="1074268" y="4366"/>
        <a:ext cx="5170996" cy="930102"/>
      </dsp:txXfrm>
    </dsp:sp>
    <dsp:sp modelId="{1B668EF4-ABBB-43F3-9A5B-78C30038DD87}">
      <dsp:nvSpPr>
        <dsp:cNvPr id="0" name=""/>
        <dsp:cNvSpPr/>
      </dsp:nvSpPr>
      <dsp:spPr>
        <a:xfrm>
          <a:off x="0" y="1166994"/>
          <a:ext cx="6245265" cy="93010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37D994D-8210-4490-80D1-51C8AE91F910}">
      <dsp:nvSpPr>
        <dsp:cNvPr id="0" name=""/>
        <dsp:cNvSpPr/>
      </dsp:nvSpPr>
      <dsp:spPr>
        <a:xfrm>
          <a:off x="281355" y="1376267"/>
          <a:ext cx="511556" cy="511556"/>
        </a:xfrm>
        <a:prstGeom prst="rect">
          <a:avLst/>
        </a:prstGeom>
        <a:blipFill rotWithShape="1">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0EBC3C2-2187-47C1-A5A2-96132EC38DBC}">
      <dsp:nvSpPr>
        <dsp:cNvPr id="0" name=""/>
        <dsp:cNvSpPr/>
      </dsp:nvSpPr>
      <dsp:spPr>
        <a:xfrm>
          <a:off x="1074268" y="1166994"/>
          <a:ext cx="5170996" cy="9301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436" tIns="98436" rIns="98436" bIns="98436" numCol="1" spcCol="1270" anchor="ctr" anchorCtr="0">
          <a:noAutofit/>
        </a:bodyPr>
        <a:lstStyle/>
        <a:p>
          <a:pPr marL="0" lvl="0" indent="0" algn="l" defTabSz="666750">
            <a:lnSpc>
              <a:spcPct val="90000"/>
            </a:lnSpc>
            <a:spcBef>
              <a:spcPct val="0"/>
            </a:spcBef>
            <a:spcAft>
              <a:spcPct val="35000"/>
            </a:spcAft>
            <a:buNone/>
          </a:pPr>
          <a:r>
            <a:rPr lang="en-US" sz="1500" b="1" i="0" kern="1200"/>
            <a:t>Influence of Regulatory Changes:</a:t>
          </a:r>
          <a:r>
            <a:rPr lang="en-US" sz="1500" b="0" i="0" kern="1200"/>
            <a:t> Investigate how legal and regulatory shifts impact Bitcoin hashrate, analyzing correlations between regulatory announcements and hashrate fluctuations.</a:t>
          </a:r>
          <a:endParaRPr lang="en-US" sz="1500" kern="1200"/>
        </a:p>
      </dsp:txBody>
      <dsp:txXfrm>
        <a:off x="1074268" y="1166994"/>
        <a:ext cx="5170996" cy="930102"/>
      </dsp:txXfrm>
    </dsp:sp>
    <dsp:sp modelId="{20766BE7-5FAC-434B-90F8-E64EA932E868}">
      <dsp:nvSpPr>
        <dsp:cNvPr id="0" name=""/>
        <dsp:cNvSpPr/>
      </dsp:nvSpPr>
      <dsp:spPr>
        <a:xfrm>
          <a:off x="0" y="2329622"/>
          <a:ext cx="6245265" cy="93010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7024416-F1FD-464F-8E83-EFF9BA0CEE0E}">
      <dsp:nvSpPr>
        <dsp:cNvPr id="0" name=""/>
        <dsp:cNvSpPr/>
      </dsp:nvSpPr>
      <dsp:spPr>
        <a:xfrm>
          <a:off x="281355" y="2538895"/>
          <a:ext cx="511556" cy="511556"/>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D8C4AC0-3BB0-470A-BF8A-2F4431AAF0FD}">
      <dsp:nvSpPr>
        <dsp:cNvPr id="0" name=""/>
        <dsp:cNvSpPr/>
      </dsp:nvSpPr>
      <dsp:spPr>
        <a:xfrm>
          <a:off x="1074268" y="2329622"/>
          <a:ext cx="5170996" cy="9301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436" tIns="98436" rIns="98436" bIns="98436" numCol="1" spcCol="1270" anchor="ctr" anchorCtr="0">
          <a:noAutofit/>
        </a:bodyPr>
        <a:lstStyle/>
        <a:p>
          <a:pPr marL="0" lvl="0" indent="0" algn="l" defTabSz="666750">
            <a:lnSpc>
              <a:spcPct val="90000"/>
            </a:lnSpc>
            <a:spcBef>
              <a:spcPct val="0"/>
            </a:spcBef>
            <a:spcAft>
              <a:spcPct val="35000"/>
            </a:spcAft>
            <a:buNone/>
          </a:pPr>
          <a:r>
            <a:rPr lang="en-US" sz="1500" b="1" i="0" kern="1200"/>
            <a:t>Environmental Considerations:</a:t>
          </a:r>
          <a:r>
            <a:rPr lang="en-US" sz="1500" b="0" i="0" kern="1200"/>
            <a:t> Examine the environmental impact of Bitcoin mining, assess carbon footprint, and promote sustainable practices within mining operations.</a:t>
          </a:r>
          <a:endParaRPr lang="en-US" sz="1500" kern="1200"/>
        </a:p>
      </dsp:txBody>
      <dsp:txXfrm>
        <a:off x="1074268" y="2329622"/>
        <a:ext cx="5170996" cy="930102"/>
      </dsp:txXfrm>
    </dsp:sp>
    <dsp:sp modelId="{2CCE9564-E45D-427F-9856-6700DB720C5D}">
      <dsp:nvSpPr>
        <dsp:cNvPr id="0" name=""/>
        <dsp:cNvSpPr/>
      </dsp:nvSpPr>
      <dsp:spPr>
        <a:xfrm>
          <a:off x="0" y="3492250"/>
          <a:ext cx="6245265" cy="93010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9996EB0-97BB-4F47-B3E9-93057CA326EA}">
      <dsp:nvSpPr>
        <dsp:cNvPr id="0" name=""/>
        <dsp:cNvSpPr/>
      </dsp:nvSpPr>
      <dsp:spPr>
        <a:xfrm>
          <a:off x="281355" y="3701523"/>
          <a:ext cx="511556" cy="51155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EC5CC9D-094B-4449-AC54-B722346270A1}">
      <dsp:nvSpPr>
        <dsp:cNvPr id="0" name=""/>
        <dsp:cNvSpPr/>
      </dsp:nvSpPr>
      <dsp:spPr>
        <a:xfrm>
          <a:off x="1074268" y="3492250"/>
          <a:ext cx="5170996" cy="9301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436" tIns="98436" rIns="98436" bIns="98436" numCol="1" spcCol="1270" anchor="ctr" anchorCtr="0">
          <a:noAutofit/>
        </a:bodyPr>
        <a:lstStyle/>
        <a:p>
          <a:pPr marL="0" lvl="0" indent="0" algn="l" defTabSz="666750">
            <a:lnSpc>
              <a:spcPct val="90000"/>
            </a:lnSpc>
            <a:spcBef>
              <a:spcPct val="0"/>
            </a:spcBef>
            <a:spcAft>
              <a:spcPct val="35000"/>
            </a:spcAft>
            <a:buNone/>
          </a:pPr>
          <a:r>
            <a:rPr lang="en-US" sz="1500" b="1" i="0" kern="1200"/>
            <a:t>Market Sentiment Analysis:</a:t>
          </a:r>
          <a:r>
            <a:rPr lang="en-US" sz="1500" b="0" i="0" kern="1200"/>
            <a:t> Integrate sentiment analysis of social media and news to understand how public perception shapes hashrate variations.</a:t>
          </a:r>
          <a:endParaRPr lang="en-US" sz="1500" kern="1200"/>
        </a:p>
      </dsp:txBody>
      <dsp:txXfrm>
        <a:off x="1074268" y="3492250"/>
        <a:ext cx="5170996" cy="930102"/>
      </dsp:txXfrm>
    </dsp:sp>
    <dsp:sp modelId="{AAF94424-62CF-4289-9F50-878E66D64512}">
      <dsp:nvSpPr>
        <dsp:cNvPr id="0" name=""/>
        <dsp:cNvSpPr/>
      </dsp:nvSpPr>
      <dsp:spPr>
        <a:xfrm>
          <a:off x="0" y="4654878"/>
          <a:ext cx="6245265" cy="93010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F0CB0FB-91F0-4728-BC67-795994E5E0E5}">
      <dsp:nvSpPr>
        <dsp:cNvPr id="0" name=""/>
        <dsp:cNvSpPr/>
      </dsp:nvSpPr>
      <dsp:spPr>
        <a:xfrm>
          <a:off x="281355" y="4864151"/>
          <a:ext cx="511556" cy="511556"/>
        </a:xfrm>
        <a:prstGeom prst="rect">
          <a:avLst/>
        </a:prstGeom>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3BD103D-3CDC-4B89-AEEB-BF0619144E05}">
      <dsp:nvSpPr>
        <dsp:cNvPr id="0" name=""/>
        <dsp:cNvSpPr/>
      </dsp:nvSpPr>
      <dsp:spPr>
        <a:xfrm>
          <a:off x="1074268" y="4654878"/>
          <a:ext cx="5170996" cy="9301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436" tIns="98436" rIns="98436" bIns="98436" numCol="1" spcCol="1270" anchor="ctr" anchorCtr="0">
          <a:noAutofit/>
        </a:bodyPr>
        <a:lstStyle/>
        <a:p>
          <a:pPr marL="0" lvl="0" indent="0" algn="l" defTabSz="666750">
            <a:lnSpc>
              <a:spcPct val="90000"/>
            </a:lnSpc>
            <a:spcBef>
              <a:spcPct val="0"/>
            </a:spcBef>
            <a:spcAft>
              <a:spcPct val="35000"/>
            </a:spcAft>
            <a:buNone/>
          </a:pPr>
          <a:r>
            <a:rPr lang="en-US" sz="1500" b="1" i="0" kern="1200"/>
            <a:t>Security and Attack Resilience:</a:t>
          </a:r>
          <a:r>
            <a:rPr lang="en-US" sz="1500" b="0" i="0" kern="1200"/>
            <a:t> Study Bitcoin network resilience against attacks (e.g., 51% attacks) and model potential impacts on hashrate dynamics for enhanced security.</a:t>
          </a:r>
          <a:endParaRPr lang="en-US" sz="1500" kern="1200"/>
        </a:p>
      </dsp:txBody>
      <dsp:txXfrm>
        <a:off x="1074268" y="4654878"/>
        <a:ext cx="5170996" cy="930102"/>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4.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5.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6.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DF85BED-DBC7-D340-B76F-D98EE8B2EBCA}" type="datetimeFigureOut">
              <a:rPr lang="en-US" smtClean="0"/>
              <a:t>8/22/2023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8E21F9E-1AA0-F245-B5D5-33D39A37AE2E}" type="slidenum">
              <a:rPr lang="en-US" smtClean="0"/>
              <a:t>‹#›</a:t>
            </a:fld>
            <a:endParaRPr lang="en-US"/>
          </a:p>
        </p:txBody>
      </p:sp>
    </p:spTree>
    <p:extLst>
      <p:ext uri="{BB962C8B-B14F-4D97-AF65-F5344CB8AC3E}">
        <p14:creationId xmlns:p14="http://schemas.microsoft.com/office/powerpoint/2010/main" val="39178741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8E21F9E-1AA0-F245-B5D5-33D39A37AE2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456563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8E21F9E-1AA0-F245-B5D5-33D39A37AE2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327525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8E21F9E-1AA0-F245-B5D5-33D39A37AE2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756334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8E21F9E-1AA0-F245-B5D5-33D39A37AE2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778091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8E21F9E-1AA0-F245-B5D5-33D39A37AE2E}" type="slidenum">
              <a:rPr lang="en-US" smtClean="0"/>
              <a:t>15</a:t>
            </a:fld>
            <a:endParaRPr lang="en-US"/>
          </a:p>
        </p:txBody>
      </p:sp>
    </p:spTree>
    <p:extLst>
      <p:ext uri="{BB962C8B-B14F-4D97-AF65-F5344CB8AC3E}">
        <p14:creationId xmlns:p14="http://schemas.microsoft.com/office/powerpoint/2010/main" val="19513247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8E21F9E-1AA0-F245-B5D5-33D39A37AE2E}" type="slidenum">
              <a:rPr lang="en-US" smtClean="0"/>
              <a:t>19</a:t>
            </a:fld>
            <a:endParaRPr lang="en-US"/>
          </a:p>
        </p:txBody>
      </p:sp>
    </p:spTree>
    <p:extLst>
      <p:ext uri="{BB962C8B-B14F-4D97-AF65-F5344CB8AC3E}">
        <p14:creationId xmlns:p14="http://schemas.microsoft.com/office/powerpoint/2010/main" val="22464343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5BBD287B-FDDA-1A40-B619-1905CA9FDB78}" type="datetime1">
              <a:rPr lang="en-US" smtClean="0"/>
              <a:t>8/22/2023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5ED10C-DB85-BF47-954D-054F59CEF7D8}" type="datetime1">
              <a:rPr lang="en-US" smtClean="0"/>
              <a:t>8/22/2023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2562C64-DE1F-1D4C-A7EC-4976599D1001}" type="datetime1">
              <a:rPr lang="en-US" smtClean="0"/>
              <a:t>8/22/2023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B0F9AB2-46A8-CD4C-8AA3-DDC9855FA434}" type="datetime1">
              <a:rPr lang="en-US" smtClean="0"/>
              <a:t>8/22/2023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2A6150E-4F09-3349-BC00-39128ED86DB2}" type="datetime1">
              <a:rPr lang="en-US" smtClean="0"/>
              <a:t>8/22/2023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304D9F3-B6B6-DD4F-9608-1220F05A05C5}" type="datetime1">
              <a:rPr lang="en-US" smtClean="0"/>
              <a:t>8/22/2023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1068B58-A838-ED40-9163-D115EE1EFD0D}" type="datetime1">
              <a:rPr lang="en-US" smtClean="0"/>
              <a:t>8/22/2023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54D94D7-BD22-2648-A77E-715576044A57}" type="datetime1">
              <a:rPr lang="en-US" smtClean="0"/>
              <a:t>8/22/2023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4141548-2F42-8E4C-BDCB-3D1F9420FECF}" type="datetime1">
              <a:rPr lang="en-US" smtClean="0"/>
              <a:t>8/22/2023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40130D1-9DED-FE4B-B562-4B0A811A5A90}" type="datetime1">
              <a:rPr lang="en-US" smtClean="0"/>
              <a:t>8/22/2023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B431CC7-ECBB-CB40-8E8B-9CF30F22343F}" type="datetime1">
              <a:rPr lang="en-US" smtClean="0"/>
              <a:t>8/22/2023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C1C62E3-23E7-C347-9BA0-2398B596B50B}" type="datetime1">
              <a:rPr lang="en-US" smtClean="0"/>
              <a:t>8/22/2023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1.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diagramColors" Target="../diagrams/colors4.xml"/><Relationship Id="rId5" Type="http://schemas.openxmlformats.org/officeDocument/2006/relationships/diagramQuickStyle" Target="../diagrams/quickStyle4.xml"/><Relationship Id="rId10" Type="http://schemas.openxmlformats.org/officeDocument/2006/relationships/image" Target="../media/image20.png"/><Relationship Id="rId4" Type="http://schemas.openxmlformats.org/officeDocument/2006/relationships/diagramLayout" Target="../diagrams/layout4.xml"/><Relationship Id="rId9"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23.png"/><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4.xml"/><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8" Type="http://schemas.openxmlformats.org/officeDocument/2006/relationships/diagramLayout" Target="../diagrams/layout5.xml"/><Relationship Id="rId3" Type="http://schemas.openxmlformats.org/officeDocument/2006/relationships/image" Target="../media/image27.png"/><Relationship Id="rId7" Type="http://schemas.openxmlformats.org/officeDocument/2006/relationships/diagramData" Target="../diagrams/data5.xml"/><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30.png"/><Relationship Id="rId11" Type="http://schemas.microsoft.com/office/2007/relationships/diagramDrawing" Target="../diagrams/drawing5.xml"/><Relationship Id="rId5" Type="http://schemas.openxmlformats.org/officeDocument/2006/relationships/image" Target="../media/image29.png"/><Relationship Id="rId10" Type="http://schemas.openxmlformats.org/officeDocument/2006/relationships/diagramColors" Target="../diagrams/colors5.xml"/><Relationship Id="rId4" Type="http://schemas.openxmlformats.org/officeDocument/2006/relationships/image" Target="../media/image28.png"/><Relationship Id="rId9" Type="http://schemas.openxmlformats.org/officeDocument/2006/relationships/diagramQuickStyle" Target="../diagrams/quickStyle5.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hyperlink" Target="https://www.mdpi.com/1911-8074/16/1/51" TargetMode="External"/><Relationship Id="rId3" Type="http://schemas.openxmlformats.org/officeDocument/2006/relationships/image" Target="../media/image43.svg"/><Relationship Id="rId7" Type="http://schemas.openxmlformats.org/officeDocument/2006/relationships/hyperlink" Target="https://www.geeksforgeeks.org/bitcoin-price-prediction-using-machine-learning-in-python/" TargetMode="External"/><Relationship Id="rId2" Type="http://schemas.openxmlformats.org/officeDocument/2006/relationships/image" Target="../media/image41.png"/><Relationship Id="rId1" Type="http://schemas.openxmlformats.org/officeDocument/2006/relationships/slideLayout" Target="../slideLayouts/slideLayout1.xml"/><Relationship Id="rId6" Type="http://schemas.openxmlformats.org/officeDocument/2006/relationships/hyperlink" Target="https://www.kaggle.com/code/nilshmeier/bitcoin-eda-exploratory-data-analysis/notebook" TargetMode="External"/><Relationship Id="rId5" Type="http://schemas.openxmlformats.org/officeDocument/2006/relationships/hyperlink" Target="https://medium.com/coinmonks/applying-linear-regression-on-bitcoins-historical-data-94d986010283" TargetMode="External"/><Relationship Id="rId4" Type="http://schemas.openxmlformats.org/officeDocument/2006/relationships/hyperlink" Target="https://medium.com/lumerin-blog/what-is-hashrate-a80271af40ac"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2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1.xml"/><Relationship Id="rId4" Type="http://schemas.openxmlformats.org/officeDocument/2006/relationships/hyperlink" Target="https://chain.api.btc.com/v3/block/date/20230705" TargetMode="Externa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10.png"/><Relationship Id="rId2" Type="http://schemas.openxmlformats.org/officeDocument/2006/relationships/diagramData" Target="../diagrams/data2.xml"/><Relationship Id="rId1" Type="http://schemas.openxmlformats.org/officeDocument/2006/relationships/slideLayout" Target="../slideLayouts/slideLayout1.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0" name="Rectangle 6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 name="Picture 58">
            <a:extLst>
              <a:ext uri="{FF2B5EF4-FFF2-40B4-BE49-F238E27FC236}">
                <a16:creationId xmlns:a16="http://schemas.microsoft.com/office/drawing/2014/main" id="{815285B1-F54D-49FA-3070-B71168C09B5A}"/>
              </a:ext>
            </a:extLst>
          </p:cNvPr>
          <p:cNvPicPr>
            <a:picLocks noChangeAspect="1"/>
          </p:cNvPicPr>
          <p:nvPr/>
        </p:nvPicPr>
        <p:blipFill rotWithShape="1">
          <a:blip r:embed="rId2"/>
          <a:srcRect r="12468"/>
          <a:stretch/>
        </p:blipFill>
        <p:spPr>
          <a:xfrm>
            <a:off x="3523488" y="12"/>
            <a:ext cx="8668512" cy="6857990"/>
          </a:xfrm>
          <a:prstGeom prst="rect">
            <a:avLst/>
          </a:prstGeom>
        </p:spPr>
      </p:pic>
      <p:sp>
        <p:nvSpPr>
          <p:cNvPr id="72" name="Rectangle 64">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477981" y="1122363"/>
            <a:ext cx="4675910" cy="3204134"/>
          </a:xfrm>
        </p:spPr>
        <p:txBody>
          <a:bodyPr vert="horz" lIns="91440" tIns="45720" rIns="91440" bIns="45720" rtlCol="0" anchor="b">
            <a:normAutofit/>
          </a:bodyPr>
          <a:lstStyle/>
          <a:p>
            <a:pPr algn="l"/>
            <a:r>
              <a:rPr lang="en-US" sz="4400"/>
              <a:t>ALY6980 – Capstone Project Presentation - </a:t>
            </a:r>
            <a:br>
              <a:rPr lang="en-US" sz="4400"/>
            </a:br>
            <a:r>
              <a:rPr lang="en-US" sz="4400"/>
              <a:t>Predictive Analysis of Bitcoin Hash rate</a:t>
            </a:r>
            <a:endParaRPr lang="en-US" sz="4400">
              <a:cs typeface="Calibri Light"/>
            </a:endParaRPr>
          </a:p>
        </p:txBody>
      </p:sp>
      <p:sp>
        <p:nvSpPr>
          <p:cNvPr id="3" name="Subtitle 2"/>
          <p:cNvSpPr>
            <a:spLocks noGrp="1"/>
          </p:cNvSpPr>
          <p:nvPr>
            <p:ph type="subTitle" idx="1"/>
          </p:nvPr>
        </p:nvSpPr>
        <p:spPr>
          <a:xfrm>
            <a:off x="477980" y="4676872"/>
            <a:ext cx="4023359" cy="2044603"/>
          </a:xfrm>
        </p:spPr>
        <p:txBody>
          <a:bodyPr vert="horz" lIns="91440" tIns="45720" rIns="91440" bIns="45720" rtlCol="0">
            <a:normAutofit fontScale="92500" lnSpcReduction="10000"/>
          </a:bodyPr>
          <a:lstStyle/>
          <a:p>
            <a:pPr marL="0" marR="0" algn="l">
              <a:lnSpc>
                <a:spcPct val="150000"/>
              </a:lnSpc>
              <a:spcBef>
                <a:spcPts val="0"/>
              </a:spcBef>
              <a:spcAft>
                <a:spcPts val="0"/>
              </a:spcAft>
            </a:pPr>
            <a:r>
              <a:rPr lang="en-US" sz="1400" b="1">
                <a:effectLst/>
                <a:latin typeface="+mj-lt"/>
                <a:ea typeface="Times New Roman" panose="02020603050405020304" pitchFamily="18" charset="0"/>
              </a:rPr>
              <a:t>Date: 08/22/2023</a:t>
            </a:r>
          </a:p>
          <a:p>
            <a:pPr marL="0" marR="0" algn="l">
              <a:lnSpc>
                <a:spcPct val="150000"/>
              </a:lnSpc>
              <a:spcBef>
                <a:spcPts val="0"/>
              </a:spcBef>
              <a:spcAft>
                <a:spcPts val="0"/>
              </a:spcAft>
            </a:pPr>
            <a:r>
              <a:rPr lang="en-US" sz="1400" b="1">
                <a:effectLst/>
                <a:latin typeface="+mj-lt"/>
                <a:ea typeface="Times New Roman" panose="02020603050405020304" pitchFamily="18" charset="0"/>
              </a:rPr>
              <a:t>Presented by: Group 3</a:t>
            </a:r>
          </a:p>
          <a:p>
            <a:pPr marL="0" marR="0" algn="l">
              <a:lnSpc>
                <a:spcPct val="150000"/>
              </a:lnSpc>
              <a:spcBef>
                <a:spcPts val="0"/>
              </a:spcBef>
              <a:spcAft>
                <a:spcPts val="0"/>
              </a:spcAft>
            </a:pPr>
            <a:r>
              <a:rPr lang="en-US" sz="1400" b="1" err="1">
                <a:effectLst/>
                <a:latin typeface="+mj-lt"/>
                <a:ea typeface="Times New Roman" panose="02020603050405020304" pitchFamily="18" charset="0"/>
              </a:rPr>
              <a:t>Vishaka</a:t>
            </a:r>
            <a:r>
              <a:rPr lang="en-US" sz="1400" b="1">
                <a:effectLst/>
                <a:latin typeface="+mj-lt"/>
                <a:ea typeface="Times New Roman" panose="02020603050405020304" pitchFamily="18" charset="0"/>
              </a:rPr>
              <a:t> Mohan Mohana</a:t>
            </a:r>
            <a:endParaRPr lang="en-US" sz="1400">
              <a:effectLst/>
              <a:latin typeface="+mj-lt"/>
              <a:ea typeface="Times New Roman" panose="02020603050405020304" pitchFamily="18" charset="0"/>
            </a:endParaRPr>
          </a:p>
          <a:p>
            <a:pPr marL="0" marR="0" algn="l">
              <a:lnSpc>
                <a:spcPct val="150000"/>
              </a:lnSpc>
              <a:spcBef>
                <a:spcPts val="0"/>
              </a:spcBef>
              <a:spcAft>
                <a:spcPts val="0"/>
              </a:spcAft>
            </a:pPr>
            <a:r>
              <a:rPr lang="en-US" sz="1400" b="1">
                <a:effectLst/>
                <a:latin typeface="+mj-lt"/>
                <a:ea typeface="Times New Roman" panose="02020603050405020304" pitchFamily="18" charset="0"/>
              </a:rPr>
              <a:t>Sakthi Pradeepa Muthukumar</a:t>
            </a:r>
            <a:endParaRPr lang="en-US" sz="1400">
              <a:effectLst/>
              <a:latin typeface="+mj-lt"/>
              <a:ea typeface="Times New Roman" panose="02020603050405020304" pitchFamily="18" charset="0"/>
            </a:endParaRPr>
          </a:p>
          <a:p>
            <a:pPr marL="0" marR="0" algn="l">
              <a:lnSpc>
                <a:spcPct val="150000"/>
              </a:lnSpc>
              <a:spcBef>
                <a:spcPts val="0"/>
              </a:spcBef>
              <a:spcAft>
                <a:spcPts val="0"/>
              </a:spcAft>
            </a:pPr>
            <a:r>
              <a:rPr lang="en-US" sz="1400" b="1">
                <a:effectLst/>
                <a:latin typeface="+mj-lt"/>
                <a:ea typeface="Times New Roman" panose="02020603050405020304" pitchFamily="18" charset="0"/>
              </a:rPr>
              <a:t>Shraddha Reddy </a:t>
            </a:r>
            <a:r>
              <a:rPr lang="en-US" sz="1400" b="1" err="1">
                <a:effectLst/>
                <a:latin typeface="+mj-lt"/>
                <a:ea typeface="Times New Roman" panose="02020603050405020304" pitchFamily="18" charset="0"/>
              </a:rPr>
              <a:t>Panyala</a:t>
            </a:r>
            <a:endParaRPr lang="en-US" sz="1400">
              <a:effectLst/>
              <a:latin typeface="+mj-lt"/>
              <a:ea typeface="Times New Roman" panose="02020603050405020304" pitchFamily="18" charset="0"/>
            </a:endParaRPr>
          </a:p>
          <a:p>
            <a:pPr marL="0" marR="0" algn="l">
              <a:lnSpc>
                <a:spcPct val="150000"/>
              </a:lnSpc>
              <a:spcBef>
                <a:spcPts val="0"/>
              </a:spcBef>
              <a:spcAft>
                <a:spcPts val="0"/>
              </a:spcAft>
            </a:pPr>
            <a:r>
              <a:rPr lang="en-US" sz="1400" b="1">
                <a:effectLst/>
                <a:latin typeface="+mj-lt"/>
                <a:ea typeface="Times New Roman" panose="02020603050405020304" pitchFamily="18" charset="0"/>
              </a:rPr>
              <a:t>Richa Umesh </a:t>
            </a:r>
            <a:r>
              <a:rPr lang="en-US" sz="1400" b="1" err="1">
                <a:effectLst/>
                <a:latin typeface="+mj-lt"/>
                <a:ea typeface="Times New Roman" panose="02020603050405020304" pitchFamily="18" charset="0"/>
              </a:rPr>
              <a:t>Rambhia</a:t>
            </a:r>
            <a:endParaRPr lang="en-US" sz="1400">
              <a:effectLst/>
              <a:latin typeface="+mj-lt"/>
              <a:ea typeface="Times New Roman" panose="02020603050405020304" pitchFamily="18" charset="0"/>
            </a:endParaRPr>
          </a:p>
          <a:p>
            <a:pPr marL="0" marR="0" algn="l">
              <a:lnSpc>
                <a:spcPct val="150000"/>
              </a:lnSpc>
              <a:spcBef>
                <a:spcPts val="0"/>
              </a:spcBef>
              <a:spcAft>
                <a:spcPts val="0"/>
              </a:spcAft>
            </a:pPr>
            <a:r>
              <a:rPr lang="en-US" sz="1400" b="1">
                <a:effectLst/>
                <a:latin typeface="+mj-lt"/>
                <a:ea typeface="Times New Roman" panose="02020603050405020304" pitchFamily="18" charset="0"/>
              </a:rPr>
              <a:t>Mohan </a:t>
            </a:r>
            <a:r>
              <a:rPr lang="en-US" sz="1400" b="1" err="1">
                <a:effectLst/>
                <a:latin typeface="+mj-lt"/>
                <a:ea typeface="Times New Roman" panose="02020603050405020304" pitchFamily="18" charset="0"/>
              </a:rPr>
              <a:t>Samala</a:t>
            </a:r>
            <a:endParaRPr lang="en-US" sz="1400">
              <a:effectLst/>
              <a:latin typeface="+mj-lt"/>
              <a:ea typeface="Times New Roman" panose="02020603050405020304" pitchFamily="18" charset="0"/>
            </a:endParaRPr>
          </a:p>
        </p:txBody>
      </p:sp>
      <p:sp>
        <p:nvSpPr>
          <p:cNvPr id="73" name="Rectangle 6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69" name="Rectangle 6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9F6D99F8-23DB-FDC4-D17A-9F8038E1003A}"/>
              </a:ext>
            </a:extLst>
          </p:cNvPr>
          <p:cNvSpPr>
            <a:spLocks noGrp="1"/>
          </p:cNvSpPr>
          <p:nvPr>
            <p:ph type="sldNum" sz="quarter" idx="12"/>
          </p:nvPr>
        </p:nvSpPr>
        <p:spPr/>
        <p:txBody>
          <a:bodyPr/>
          <a:lstStyle/>
          <a:p>
            <a:fld id="{330EA680-D336-4FF7-8B7A-9848BB0A1C32}" type="slidenum">
              <a:rPr lang="en-US" smtClean="0"/>
              <a:t>1</a:t>
            </a:fld>
            <a:endParaRPr lang="en-US"/>
          </a:p>
        </p:txBody>
      </p:sp>
    </p:spTree>
    <p:extLst>
      <p:ext uri="{BB962C8B-B14F-4D97-AF65-F5344CB8AC3E}">
        <p14:creationId xmlns:p14="http://schemas.microsoft.com/office/powerpoint/2010/main" val="109857222"/>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1" name="Rectangle 53">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55">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57">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DC91D1DD-596A-F9E8-8F94-9876B062D19C}"/>
              </a:ext>
            </a:extLst>
          </p:cNvPr>
          <p:cNvSpPr txBox="1">
            <a:spLocks/>
          </p:cNvSpPr>
          <p:nvPr/>
        </p:nvSpPr>
        <p:spPr>
          <a:xfrm>
            <a:off x="1371597" y="348865"/>
            <a:ext cx="10044023" cy="877729"/>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fontAlgn="auto">
              <a:spcAft>
                <a:spcPts val="600"/>
              </a:spcAft>
              <a:buClrTx/>
              <a:buSzTx/>
              <a:tabLst/>
              <a:defRPr/>
            </a:pPr>
            <a:r>
              <a:rPr kumimoji="0" lang="en-US" sz="4000" b="0" i="0" u="none" strike="noStrike" kern="1200" cap="none" spc="0" normalizeH="0" baseline="0" noProof="0">
                <a:ln>
                  <a:noFill/>
                </a:ln>
                <a:solidFill>
                  <a:srgbClr val="FFFFFF"/>
                </a:solidFill>
                <a:effectLst/>
                <a:uLnTx/>
                <a:uFillTx/>
                <a:latin typeface="+mj-lt"/>
                <a:ea typeface="+mj-ea"/>
                <a:cs typeface="+mj-cs"/>
              </a:rPr>
              <a:t>Project Flow</a:t>
            </a:r>
          </a:p>
        </p:txBody>
      </p:sp>
      <p:sp>
        <p:nvSpPr>
          <p:cNvPr id="2" name="Slide Number Placeholder 1">
            <a:extLst>
              <a:ext uri="{FF2B5EF4-FFF2-40B4-BE49-F238E27FC236}">
                <a16:creationId xmlns:a16="http://schemas.microsoft.com/office/drawing/2014/main" id="{9D666961-782C-0D1A-6D46-9B397BA59143}"/>
              </a:ext>
            </a:extLst>
          </p:cNvPr>
          <p:cNvSpPr>
            <a:spLocks noGrp="1"/>
          </p:cNvSpPr>
          <p:nvPr>
            <p:ph type="sldNum" sz="quarter" idx="12"/>
          </p:nvPr>
        </p:nvSpPr>
        <p:spPr/>
        <p:txBody>
          <a:bodyPr/>
          <a:lstStyle/>
          <a:p>
            <a:fld id="{330EA680-D336-4FF7-8B7A-9848BB0A1C32}" type="slidenum">
              <a:rPr lang="en-US" smtClean="0"/>
              <a:t>10</a:t>
            </a:fld>
            <a:endParaRPr lang="en-US"/>
          </a:p>
        </p:txBody>
      </p:sp>
      <p:graphicFrame>
        <p:nvGraphicFramePr>
          <p:cNvPr id="65" name="TextBox 3">
            <a:extLst>
              <a:ext uri="{FF2B5EF4-FFF2-40B4-BE49-F238E27FC236}">
                <a16:creationId xmlns:a16="http://schemas.microsoft.com/office/drawing/2014/main" id="{812E91C7-4AAC-302D-05E2-62FED8E0D0D7}"/>
              </a:ext>
            </a:extLst>
          </p:cNvPr>
          <p:cNvGraphicFramePr/>
          <p:nvPr>
            <p:extLst>
              <p:ext uri="{D42A27DB-BD31-4B8C-83A1-F6EECF244321}">
                <p14:modId xmlns:p14="http://schemas.microsoft.com/office/powerpoint/2010/main" val="36666076"/>
              </p:ext>
            </p:extLst>
          </p:nvPr>
        </p:nvGraphicFramePr>
        <p:xfrm>
          <a:off x="7667232" y="2661323"/>
          <a:ext cx="4377595" cy="311081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4" descr="A screenshot of a project&#10;&#10;Description automatically generated">
            <a:extLst>
              <a:ext uri="{FF2B5EF4-FFF2-40B4-BE49-F238E27FC236}">
                <a16:creationId xmlns:a16="http://schemas.microsoft.com/office/drawing/2014/main" id="{4C5B6961-623E-106D-7202-08A9BBAA260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1444" y="2375753"/>
            <a:ext cx="7520059" cy="3609413"/>
          </a:xfrm>
          <a:prstGeom prst="rect">
            <a:avLst/>
          </a:prstGeom>
        </p:spPr>
      </p:pic>
    </p:spTree>
    <p:extLst>
      <p:ext uri="{BB962C8B-B14F-4D97-AF65-F5344CB8AC3E}">
        <p14:creationId xmlns:p14="http://schemas.microsoft.com/office/powerpoint/2010/main" val="36289034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1" name="Rectangle 53">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55">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57">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DC91D1DD-596A-F9E8-8F94-9876B062D19C}"/>
              </a:ext>
            </a:extLst>
          </p:cNvPr>
          <p:cNvSpPr txBox="1">
            <a:spLocks/>
          </p:cNvSpPr>
          <p:nvPr/>
        </p:nvSpPr>
        <p:spPr>
          <a:xfrm>
            <a:off x="378178" y="349112"/>
            <a:ext cx="10044023" cy="877729"/>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spcAft>
                <a:spcPts val="600"/>
              </a:spcAft>
              <a:defRPr/>
            </a:pPr>
            <a:r>
              <a:rPr lang="en-US" sz="4000">
                <a:solidFill>
                  <a:srgbClr val="FFFFFF"/>
                </a:solidFill>
                <a:cs typeface="Calibri Light"/>
              </a:rPr>
              <a:t>Predictive Modeling – Random Forest</a:t>
            </a:r>
            <a:endParaRPr lang="en-US" sz="4000" b="0" i="0" u="none" strike="noStrike" kern="1200" cap="none" spc="0" normalizeH="0" baseline="0" noProof="0">
              <a:ln>
                <a:noFill/>
              </a:ln>
              <a:solidFill>
                <a:srgbClr val="FFFFFF"/>
              </a:solidFill>
              <a:effectLst/>
              <a:uLnTx/>
              <a:uFillTx/>
              <a:latin typeface="+mj-lt"/>
              <a:cs typeface="Calibri Light"/>
            </a:endParaRPr>
          </a:p>
        </p:txBody>
      </p:sp>
      <p:sp>
        <p:nvSpPr>
          <p:cNvPr id="2" name="Slide Number Placeholder 1">
            <a:extLst>
              <a:ext uri="{FF2B5EF4-FFF2-40B4-BE49-F238E27FC236}">
                <a16:creationId xmlns:a16="http://schemas.microsoft.com/office/drawing/2014/main" id="{9D666961-782C-0D1A-6D46-9B397BA59143}"/>
              </a:ext>
            </a:extLst>
          </p:cNvPr>
          <p:cNvSpPr>
            <a:spLocks noGrp="1"/>
          </p:cNvSpPr>
          <p:nvPr>
            <p:ph type="sldNum" sz="quarter" idx="12"/>
          </p:nvPr>
        </p:nvSpPr>
        <p:spPr/>
        <p:txBody>
          <a:bodyPr/>
          <a:lstStyle/>
          <a:p>
            <a:fld id="{330EA680-D336-4FF7-8B7A-9848BB0A1C32}" type="slidenum">
              <a:rPr lang="en-US" dirty="0" smtClean="0"/>
              <a:t>11</a:t>
            </a:fld>
            <a:endParaRPr lang="en-US"/>
          </a:p>
        </p:txBody>
      </p:sp>
      <p:graphicFrame>
        <p:nvGraphicFramePr>
          <p:cNvPr id="65" name="TextBox 3">
            <a:extLst>
              <a:ext uri="{FF2B5EF4-FFF2-40B4-BE49-F238E27FC236}">
                <a16:creationId xmlns:a16="http://schemas.microsoft.com/office/drawing/2014/main" id="{812E91C7-4AAC-302D-05E2-62FED8E0D0D7}"/>
              </a:ext>
            </a:extLst>
          </p:cNvPr>
          <p:cNvGraphicFramePr/>
          <p:nvPr>
            <p:extLst>
              <p:ext uri="{D42A27DB-BD31-4B8C-83A1-F6EECF244321}">
                <p14:modId xmlns:p14="http://schemas.microsoft.com/office/powerpoint/2010/main" val="1694110899"/>
              </p:ext>
            </p:extLst>
          </p:nvPr>
        </p:nvGraphicFramePr>
        <p:xfrm>
          <a:off x="6707676" y="2125101"/>
          <a:ext cx="5106146" cy="388164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7" name="Picture 26" descr="A black and white text&#10;&#10;Description automatically generated">
            <a:extLst>
              <a:ext uri="{FF2B5EF4-FFF2-40B4-BE49-F238E27FC236}">
                <a16:creationId xmlns:a16="http://schemas.microsoft.com/office/drawing/2014/main" id="{2A437EFF-D812-8B64-6C30-9338313A37E4}"/>
              </a:ext>
            </a:extLst>
          </p:cNvPr>
          <p:cNvPicPr>
            <a:picLocks noChangeAspect="1"/>
          </p:cNvPicPr>
          <p:nvPr/>
        </p:nvPicPr>
        <p:blipFill>
          <a:blip r:embed="rId8"/>
          <a:stretch>
            <a:fillRect/>
          </a:stretch>
        </p:blipFill>
        <p:spPr>
          <a:xfrm>
            <a:off x="378178" y="2125101"/>
            <a:ext cx="2477887" cy="1507019"/>
          </a:xfrm>
          <a:prstGeom prst="rect">
            <a:avLst/>
          </a:prstGeom>
        </p:spPr>
      </p:pic>
      <p:pic>
        <p:nvPicPr>
          <p:cNvPr id="39" name="Picture 38" descr="A blue squares with white numbers&#10;&#10;Description automatically generated">
            <a:extLst>
              <a:ext uri="{FF2B5EF4-FFF2-40B4-BE49-F238E27FC236}">
                <a16:creationId xmlns:a16="http://schemas.microsoft.com/office/drawing/2014/main" id="{A950F512-D038-EBCD-20DB-26F5812EB902}"/>
              </a:ext>
            </a:extLst>
          </p:cNvPr>
          <p:cNvPicPr>
            <a:picLocks noChangeAspect="1"/>
          </p:cNvPicPr>
          <p:nvPr/>
        </p:nvPicPr>
        <p:blipFill>
          <a:blip r:embed="rId9"/>
          <a:stretch>
            <a:fillRect/>
          </a:stretch>
        </p:blipFill>
        <p:spPr>
          <a:xfrm>
            <a:off x="3234243" y="1750891"/>
            <a:ext cx="2743200" cy="2597426"/>
          </a:xfrm>
          <a:prstGeom prst="rect">
            <a:avLst/>
          </a:prstGeom>
        </p:spPr>
      </p:pic>
      <p:pic>
        <p:nvPicPr>
          <p:cNvPr id="69" name="Picture 68" descr="A graph with blue and white bars&#10;&#10;Description automatically generated">
            <a:extLst>
              <a:ext uri="{FF2B5EF4-FFF2-40B4-BE49-F238E27FC236}">
                <a16:creationId xmlns:a16="http://schemas.microsoft.com/office/drawing/2014/main" id="{B9AB27F8-90D2-1BCD-BF6C-F8F172F4C43C}"/>
              </a:ext>
            </a:extLst>
          </p:cNvPr>
          <p:cNvPicPr>
            <a:picLocks noChangeAspect="1"/>
          </p:cNvPicPr>
          <p:nvPr/>
        </p:nvPicPr>
        <p:blipFill>
          <a:blip r:embed="rId10"/>
          <a:stretch>
            <a:fillRect/>
          </a:stretch>
        </p:blipFill>
        <p:spPr>
          <a:xfrm>
            <a:off x="891688" y="4523744"/>
            <a:ext cx="3279422" cy="2197731"/>
          </a:xfrm>
          <a:prstGeom prst="rect">
            <a:avLst/>
          </a:prstGeom>
        </p:spPr>
      </p:pic>
    </p:spTree>
    <p:extLst>
      <p:ext uri="{BB962C8B-B14F-4D97-AF65-F5344CB8AC3E}">
        <p14:creationId xmlns:p14="http://schemas.microsoft.com/office/powerpoint/2010/main" val="4762622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1" name="Rectangle 53">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55">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57">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DC91D1DD-596A-F9E8-8F94-9876B062D19C}"/>
              </a:ext>
            </a:extLst>
          </p:cNvPr>
          <p:cNvSpPr txBox="1">
            <a:spLocks/>
          </p:cNvSpPr>
          <p:nvPr/>
        </p:nvSpPr>
        <p:spPr>
          <a:xfrm>
            <a:off x="378178" y="349112"/>
            <a:ext cx="10044023" cy="877729"/>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spcAft>
                <a:spcPts val="600"/>
              </a:spcAft>
              <a:defRPr/>
            </a:pPr>
            <a:r>
              <a:rPr lang="en-US" sz="4000">
                <a:solidFill>
                  <a:srgbClr val="FFFFFF"/>
                </a:solidFill>
                <a:cs typeface="Calibri Light"/>
              </a:rPr>
              <a:t>Predictive Modeling – ARIMA Model</a:t>
            </a:r>
          </a:p>
        </p:txBody>
      </p:sp>
      <p:sp>
        <p:nvSpPr>
          <p:cNvPr id="2" name="Slide Number Placeholder 1">
            <a:extLst>
              <a:ext uri="{FF2B5EF4-FFF2-40B4-BE49-F238E27FC236}">
                <a16:creationId xmlns:a16="http://schemas.microsoft.com/office/drawing/2014/main" id="{9D666961-782C-0D1A-6D46-9B397BA59143}"/>
              </a:ext>
            </a:extLst>
          </p:cNvPr>
          <p:cNvSpPr>
            <a:spLocks noGrp="1"/>
          </p:cNvSpPr>
          <p:nvPr>
            <p:ph type="sldNum" sz="quarter" idx="12"/>
          </p:nvPr>
        </p:nvSpPr>
        <p:spPr/>
        <p:txBody>
          <a:bodyPr/>
          <a:lstStyle/>
          <a:p>
            <a:fld id="{330EA680-D336-4FF7-8B7A-9848BB0A1C32}" type="slidenum">
              <a:rPr lang="en-US" dirty="0" smtClean="0"/>
              <a:t>12</a:t>
            </a:fld>
            <a:endParaRPr lang="en-US"/>
          </a:p>
        </p:txBody>
      </p:sp>
      <p:pic>
        <p:nvPicPr>
          <p:cNvPr id="4" name="Picture 3" descr="A graph with a line&#10;&#10;Description automatically generated">
            <a:extLst>
              <a:ext uri="{FF2B5EF4-FFF2-40B4-BE49-F238E27FC236}">
                <a16:creationId xmlns:a16="http://schemas.microsoft.com/office/drawing/2014/main" id="{3863F882-7F17-E512-3A52-0058011187C2}"/>
              </a:ext>
            </a:extLst>
          </p:cNvPr>
          <p:cNvPicPr>
            <a:picLocks noChangeAspect="1"/>
          </p:cNvPicPr>
          <p:nvPr/>
        </p:nvPicPr>
        <p:blipFill>
          <a:blip r:embed="rId3"/>
          <a:stretch>
            <a:fillRect/>
          </a:stretch>
        </p:blipFill>
        <p:spPr>
          <a:xfrm>
            <a:off x="132608" y="2300552"/>
            <a:ext cx="5326082" cy="2682429"/>
          </a:xfrm>
          <a:prstGeom prst="rect">
            <a:avLst/>
          </a:prstGeom>
        </p:spPr>
      </p:pic>
      <p:pic>
        <p:nvPicPr>
          <p:cNvPr id="5" name="Picture 4" descr="A screenshot of a computer code&#10;&#10;Description automatically generated">
            <a:extLst>
              <a:ext uri="{FF2B5EF4-FFF2-40B4-BE49-F238E27FC236}">
                <a16:creationId xmlns:a16="http://schemas.microsoft.com/office/drawing/2014/main" id="{602603DB-41FD-50FE-3DF8-402677E87C27}"/>
              </a:ext>
            </a:extLst>
          </p:cNvPr>
          <p:cNvPicPr>
            <a:picLocks noChangeAspect="1"/>
          </p:cNvPicPr>
          <p:nvPr/>
        </p:nvPicPr>
        <p:blipFill>
          <a:blip r:embed="rId4"/>
          <a:stretch>
            <a:fillRect/>
          </a:stretch>
        </p:blipFill>
        <p:spPr>
          <a:xfrm>
            <a:off x="944090" y="5059534"/>
            <a:ext cx="3752602" cy="1607814"/>
          </a:xfrm>
          <a:prstGeom prst="rect">
            <a:avLst/>
          </a:prstGeom>
        </p:spPr>
      </p:pic>
      <p:pic>
        <p:nvPicPr>
          <p:cNvPr id="6" name="Picture 5" descr="A graph with a line and a dotted line&#10;&#10;Description automatically generated">
            <a:extLst>
              <a:ext uri="{FF2B5EF4-FFF2-40B4-BE49-F238E27FC236}">
                <a16:creationId xmlns:a16="http://schemas.microsoft.com/office/drawing/2014/main" id="{BDD3B2CA-37B3-5D05-6E64-F817BE0A872C}"/>
              </a:ext>
            </a:extLst>
          </p:cNvPr>
          <p:cNvPicPr>
            <a:picLocks noChangeAspect="1"/>
          </p:cNvPicPr>
          <p:nvPr/>
        </p:nvPicPr>
        <p:blipFill>
          <a:blip r:embed="rId5"/>
          <a:stretch>
            <a:fillRect/>
          </a:stretch>
        </p:blipFill>
        <p:spPr>
          <a:xfrm>
            <a:off x="6228610" y="1714963"/>
            <a:ext cx="5514109" cy="2745242"/>
          </a:xfrm>
          <a:prstGeom prst="rect">
            <a:avLst/>
          </a:prstGeom>
        </p:spPr>
      </p:pic>
      <p:sp>
        <p:nvSpPr>
          <p:cNvPr id="3" name="TextBox 2">
            <a:extLst>
              <a:ext uri="{FF2B5EF4-FFF2-40B4-BE49-F238E27FC236}">
                <a16:creationId xmlns:a16="http://schemas.microsoft.com/office/drawing/2014/main" id="{7C4F4E2C-51FF-BE87-ABE7-16A48AF18D00}"/>
              </a:ext>
            </a:extLst>
          </p:cNvPr>
          <p:cNvSpPr txBox="1"/>
          <p:nvPr/>
        </p:nvSpPr>
        <p:spPr>
          <a:xfrm>
            <a:off x="378527" y="1637805"/>
            <a:ext cx="4623459"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solidFill>
                  <a:srgbClr val="000000"/>
                </a:solidFill>
                <a:ea typeface="+mn-lt"/>
                <a:cs typeface="+mn-lt"/>
              </a:rPr>
              <a:t>The plotted graph provides a visual representation of the monthly hash rate trend over time.</a:t>
            </a:r>
            <a:endParaRPr lang="en-US" sz="1600">
              <a:ea typeface="Calibri"/>
              <a:cs typeface="Calibri"/>
            </a:endParaRPr>
          </a:p>
        </p:txBody>
      </p:sp>
      <p:sp>
        <p:nvSpPr>
          <p:cNvPr id="7" name="TextBox 6">
            <a:extLst>
              <a:ext uri="{FF2B5EF4-FFF2-40B4-BE49-F238E27FC236}">
                <a16:creationId xmlns:a16="http://schemas.microsoft.com/office/drawing/2014/main" id="{1B2A831D-B706-B41C-0C9E-36AD5364A6F7}"/>
              </a:ext>
            </a:extLst>
          </p:cNvPr>
          <p:cNvSpPr txBox="1"/>
          <p:nvPr/>
        </p:nvSpPr>
        <p:spPr>
          <a:xfrm>
            <a:off x="6098473" y="4658590"/>
            <a:ext cx="5890161" cy="160043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1400">
                <a:ea typeface="+mn-lt"/>
                <a:cs typeface="+mn-lt"/>
              </a:rPr>
              <a:t>The line plot shows the historical monthly hash rate data as a continuous line and the forecasted hash rate as a red circle at the predicted point.</a:t>
            </a:r>
            <a:endParaRPr lang="en-US" sz="1400">
              <a:ea typeface="Calibri"/>
              <a:cs typeface="Calibri"/>
            </a:endParaRPr>
          </a:p>
          <a:p>
            <a:pPr marL="285750" indent="-285750">
              <a:buFont typeface="Arial"/>
              <a:buChar char="•"/>
            </a:pPr>
            <a:r>
              <a:rPr lang="en-US" sz="1400">
                <a:ea typeface="+mn-lt"/>
                <a:cs typeface="+mn-lt"/>
              </a:rPr>
              <a:t>The red circle indicates the forecasted hash rate for the next month based on the ARIMA model's simple average prediction.</a:t>
            </a:r>
            <a:endParaRPr lang="en-US" sz="1400">
              <a:ea typeface="Calibri"/>
              <a:cs typeface="Calibri"/>
            </a:endParaRPr>
          </a:p>
          <a:p>
            <a:pPr marL="285750" indent="-285750">
              <a:buFont typeface="Arial"/>
              <a:buChar char="•"/>
            </a:pPr>
            <a:r>
              <a:rPr lang="en-US" sz="1400">
                <a:ea typeface="+mn-lt"/>
                <a:cs typeface="+mn-lt"/>
              </a:rPr>
              <a:t>This visualization provides a clear representation of the model's forecasted value in the context of the historical data, aiding in understanding the model's performance and the predicted trend.</a:t>
            </a:r>
            <a:endParaRPr lang="en-US" sz="1400">
              <a:ea typeface="Calibri"/>
              <a:cs typeface="Calibri"/>
            </a:endParaRPr>
          </a:p>
        </p:txBody>
      </p:sp>
    </p:spTree>
    <p:extLst>
      <p:ext uri="{BB962C8B-B14F-4D97-AF65-F5344CB8AC3E}">
        <p14:creationId xmlns:p14="http://schemas.microsoft.com/office/powerpoint/2010/main" val="30006289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151139A-886F-4B97-8815-729AD3831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1" name="Rectangle 10">
            <a:extLst>
              <a:ext uri="{FF2B5EF4-FFF2-40B4-BE49-F238E27FC236}">
                <a16:creationId xmlns:a16="http://schemas.microsoft.com/office/drawing/2014/main" id="{AB5E08C4-8CDD-4623-A5B8-E998C6DEE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5F33878-D502-4FFA-8ACE-F2AECDB2A2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D3539FEE-81D3-4406-802E-60B20B16F4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DC701763-729E-462F-A5A8-E0DEFEB1E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C203007-4A93-84FF-0F22-ED2A99D17D15}"/>
              </a:ext>
            </a:extLst>
          </p:cNvPr>
          <p:cNvSpPr>
            <a:spLocks noGrp="1"/>
          </p:cNvSpPr>
          <p:nvPr>
            <p:ph type="title"/>
          </p:nvPr>
        </p:nvSpPr>
        <p:spPr>
          <a:xfrm>
            <a:off x="699714" y="353160"/>
            <a:ext cx="7091300" cy="898581"/>
          </a:xfrm>
        </p:spPr>
        <p:txBody>
          <a:bodyPr vert="horz" lIns="91440" tIns="45720" rIns="91440" bIns="45720" rtlCol="0" anchor="ctr">
            <a:normAutofit/>
          </a:bodyPr>
          <a:lstStyle/>
          <a:p>
            <a:r>
              <a:rPr lang="en-US" sz="2800">
                <a:solidFill>
                  <a:srgbClr val="FFFFFF"/>
                </a:solidFill>
              </a:rPr>
              <a:t>Predictive Modeling -  Gradient Boost Classifier</a:t>
            </a:r>
          </a:p>
        </p:txBody>
      </p:sp>
      <p:pic>
        <p:nvPicPr>
          <p:cNvPr id="5" name="Content Placeholder 4" descr="A line graph with a blue line&#10;&#10;Description automatically generated">
            <a:extLst>
              <a:ext uri="{FF2B5EF4-FFF2-40B4-BE49-F238E27FC236}">
                <a16:creationId xmlns:a16="http://schemas.microsoft.com/office/drawing/2014/main" id="{00462A35-AAB3-9D6A-6EE1-D1E6413E0A7C}"/>
              </a:ext>
            </a:extLst>
          </p:cNvPr>
          <p:cNvPicPr>
            <a:picLocks noGrp="1" noChangeAspect="1"/>
          </p:cNvPicPr>
          <p:nvPr>
            <p:ph sz="half" idx="1"/>
          </p:nvPr>
        </p:nvPicPr>
        <p:blipFill>
          <a:blip r:embed="rId2"/>
          <a:stretch>
            <a:fillRect/>
          </a:stretch>
        </p:blipFill>
        <p:spPr>
          <a:xfrm>
            <a:off x="750789" y="1823871"/>
            <a:ext cx="4418191" cy="3480146"/>
          </a:xfrm>
          <a:prstGeom prst="rect">
            <a:avLst/>
          </a:prstGeom>
        </p:spPr>
      </p:pic>
      <p:pic>
        <p:nvPicPr>
          <p:cNvPr id="7" name="Content Placeholder 6" descr="A graph of confusion matrix&#10;&#10;Description automatically generated">
            <a:extLst>
              <a:ext uri="{FF2B5EF4-FFF2-40B4-BE49-F238E27FC236}">
                <a16:creationId xmlns:a16="http://schemas.microsoft.com/office/drawing/2014/main" id="{3A22783D-0ED2-931E-90E7-0708EF97481E}"/>
              </a:ext>
            </a:extLst>
          </p:cNvPr>
          <p:cNvPicPr>
            <a:picLocks noGrp="1" noChangeAspect="1"/>
          </p:cNvPicPr>
          <p:nvPr>
            <p:ph sz="half" idx="2"/>
          </p:nvPr>
        </p:nvPicPr>
        <p:blipFill>
          <a:blip r:embed="rId3"/>
          <a:stretch>
            <a:fillRect/>
          </a:stretch>
        </p:blipFill>
        <p:spPr>
          <a:xfrm>
            <a:off x="7129358" y="1825717"/>
            <a:ext cx="3855249" cy="3206239"/>
          </a:xfrm>
          <a:prstGeom prst="rect">
            <a:avLst/>
          </a:prstGeom>
        </p:spPr>
      </p:pic>
      <p:sp>
        <p:nvSpPr>
          <p:cNvPr id="4" name="Slide Number Placeholder 3">
            <a:extLst>
              <a:ext uri="{FF2B5EF4-FFF2-40B4-BE49-F238E27FC236}">
                <a16:creationId xmlns:a16="http://schemas.microsoft.com/office/drawing/2014/main" id="{A77413D9-7367-F5EF-5EDD-5F9471A0B42B}"/>
              </a:ext>
            </a:extLst>
          </p:cNvPr>
          <p:cNvSpPr>
            <a:spLocks noGrp="1"/>
          </p:cNvSpPr>
          <p:nvPr>
            <p:ph type="sldNum" sz="quarter" idx="12"/>
          </p:nvPr>
        </p:nvSpPr>
        <p:spPr>
          <a:xfrm>
            <a:off x="11704320" y="6431079"/>
            <a:ext cx="448056" cy="365125"/>
          </a:xfrm>
        </p:spPr>
        <p:txBody>
          <a:bodyPr vert="horz" lIns="91440" tIns="45720" rIns="91440" bIns="45720" rtlCol="0" anchor="ctr">
            <a:normAutofit/>
          </a:bodyPr>
          <a:lstStyle/>
          <a:p>
            <a:pPr>
              <a:spcAft>
                <a:spcPts val="600"/>
              </a:spcAft>
            </a:pPr>
            <a:fld id="{330EA680-D336-4FF7-8B7A-9848BB0A1C32}" type="slidenum">
              <a:rPr lang="en-US" sz="1100">
                <a:solidFill>
                  <a:schemeClr val="tx1">
                    <a:lumMod val="50000"/>
                    <a:lumOff val="50000"/>
                  </a:schemeClr>
                </a:solidFill>
              </a:rPr>
              <a:pPr>
                <a:spcAft>
                  <a:spcPts val="600"/>
                </a:spcAft>
              </a:pPr>
              <a:t>13</a:t>
            </a:fld>
            <a:endParaRPr lang="en-US" sz="1100">
              <a:solidFill>
                <a:schemeClr val="tx1">
                  <a:lumMod val="50000"/>
                  <a:lumOff val="50000"/>
                </a:schemeClr>
              </a:solidFill>
            </a:endParaRPr>
          </a:p>
        </p:txBody>
      </p:sp>
      <p:pic>
        <p:nvPicPr>
          <p:cNvPr id="8" name="Picture 7" descr="A group of numbers with black text&#10;&#10;Description automatically generated">
            <a:extLst>
              <a:ext uri="{FF2B5EF4-FFF2-40B4-BE49-F238E27FC236}">
                <a16:creationId xmlns:a16="http://schemas.microsoft.com/office/drawing/2014/main" id="{B1BF64F7-F175-5170-433D-E478183BF3D2}"/>
              </a:ext>
            </a:extLst>
          </p:cNvPr>
          <p:cNvPicPr>
            <a:picLocks noChangeAspect="1"/>
          </p:cNvPicPr>
          <p:nvPr/>
        </p:nvPicPr>
        <p:blipFill>
          <a:blip r:embed="rId4"/>
          <a:stretch>
            <a:fillRect/>
          </a:stretch>
        </p:blipFill>
        <p:spPr>
          <a:xfrm>
            <a:off x="7417293" y="5257266"/>
            <a:ext cx="3571782" cy="1181797"/>
          </a:xfrm>
          <a:prstGeom prst="rect">
            <a:avLst/>
          </a:prstGeom>
        </p:spPr>
      </p:pic>
      <p:sp>
        <p:nvSpPr>
          <p:cNvPr id="3" name="TextBox 2">
            <a:extLst>
              <a:ext uri="{FF2B5EF4-FFF2-40B4-BE49-F238E27FC236}">
                <a16:creationId xmlns:a16="http://schemas.microsoft.com/office/drawing/2014/main" id="{6959AE68-462E-187A-414E-CE050A045708}"/>
              </a:ext>
            </a:extLst>
          </p:cNvPr>
          <p:cNvSpPr txBox="1"/>
          <p:nvPr/>
        </p:nvSpPr>
        <p:spPr>
          <a:xfrm>
            <a:off x="734589" y="5454604"/>
            <a:ext cx="4451395"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solidFill>
                  <a:srgbClr val="374151"/>
                </a:solidFill>
                <a:ea typeface="+mn-lt"/>
                <a:cs typeface="+mn-lt"/>
              </a:rPr>
              <a:t>The developed Gradient Boosting Classifier model achieved an accuracy of 75.96%, showcasing its ability to make accurate predictions.</a:t>
            </a:r>
          </a:p>
          <a:p>
            <a:r>
              <a:rPr lang="en-US" sz="1200">
                <a:solidFill>
                  <a:srgbClr val="374151"/>
                </a:solidFill>
                <a:ea typeface="+mn-lt"/>
                <a:cs typeface="+mn-lt"/>
              </a:rPr>
              <a:t>The balanced performance metrics, such as precision, recall, and F1-score, demonstrate the model's effectiveness in capturing both positive and negative instances. </a:t>
            </a:r>
            <a:endParaRPr lang="en-US"/>
          </a:p>
        </p:txBody>
      </p:sp>
    </p:spTree>
    <p:extLst>
      <p:ext uri="{BB962C8B-B14F-4D97-AF65-F5344CB8AC3E}">
        <p14:creationId xmlns:p14="http://schemas.microsoft.com/office/powerpoint/2010/main" val="39907797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1" name="Rectangle 53">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55">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57">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DC91D1DD-596A-F9E8-8F94-9876B062D19C}"/>
              </a:ext>
            </a:extLst>
          </p:cNvPr>
          <p:cNvSpPr txBox="1">
            <a:spLocks/>
          </p:cNvSpPr>
          <p:nvPr/>
        </p:nvSpPr>
        <p:spPr>
          <a:xfrm>
            <a:off x="378178" y="349112"/>
            <a:ext cx="10044023" cy="877729"/>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spcAft>
                <a:spcPts val="600"/>
              </a:spcAft>
              <a:defRPr/>
            </a:pPr>
            <a:r>
              <a:rPr lang="en-US" sz="4000">
                <a:solidFill>
                  <a:srgbClr val="FFFFFF"/>
                </a:solidFill>
                <a:cs typeface="Calibri Light"/>
              </a:rPr>
              <a:t>Predictive Modeling - PCA</a:t>
            </a:r>
            <a:endParaRPr lang="en-US" sz="4000" b="0" i="0" u="none" strike="noStrike" kern="1200" cap="none" spc="0" normalizeH="0" baseline="0" noProof="0">
              <a:ln>
                <a:noFill/>
              </a:ln>
              <a:solidFill>
                <a:srgbClr val="FFFFFF"/>
              </a:solidFill>
              <a:effectLst/>
              <a:uLnTx/>
              <a:uFillTx/>
              <a:latin typeface="+mj-lt"/>
              <a:cs typeface="Calibri Light"/>
            </a:endParaRPr>
          </a:p>
        </p:txBody>
      </p:sp>
      <p:sp>
        <p:nvSpPr>
          <p:cNvPr id="2" name="Slide Number Placeholder 1">
            <a:extLst>
              <a:ext uri="{FF2B5EF4-FFF2-40B4-BE49-F238E27FC236}">
                <a16:creationId xmlns:a16="http://schemas.microsoft.com/office/drawing/2014/main" id="{9D666961-782C-0D1A-6D46-9B397BA59143}"/>
              </a:ext>
            </a:extLst>
          </p:cNvPr>
          <p:cNvSpPr>
            <a:spLocks noGrp="1"/>
          </p:cNvSpPr>
          <p:nvPr>
            <p:ph type="sldNum" sz="quarter" idx="12"/>
          </p:nvPr>
        </p:nvSpPr>
        <p:spPr/>
        <p:txBody>
          <a:bodyPr/>
          <a:lstStyle/>
          <a:p>
            <a:fld id="{330EA680-D336-4FF7-8B7A-9848BB0A1C32}" type="slidenum">
              <a:rPr lang="en-US" smtClean="0"/>
              <a:t>14</a:t>
            </a:fld>
            <a:endParaRPr lang="en-US"/>
          </a:p>
        </p:txBody>
      </p:sp>
      <p:pic>
        <p:nvPicPr>
          <p:cNvPr id="4" name="Picture 3" descr="A graph with a line&#10;&#10;Description automatically generated">
            <a:extLst>
              <a:ext uri="{FF2B5EF4-FFF2-40B4-BE49-F238E27FC236}">
                <a16:creationId xmlns:a16="http://schemas.microsoft.com/office/drawing/2014/main" id="{B9EED439-EF5D-2A5F-1D8C-3FCA650375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674" y="1623454"/>
            <a:ext cx="3444583" cy="2509376"/>
          </a:xfrm>
          <a:prstGeom prst="rect">
            <a:avLst/>
          </a:prstGeom>
        </p:spPr>
      </p:pic>
      <p:pic>
        <p:nvPicPr>
          <p:cNvPr id="6" name="Picture 5" descr="A graph with blue dots&#10;&#10;Description automatically generated">
            <a:extLst>
              <a:ext uri="{FF2B5EF4-FFF2-40B4-BE49-F238E27FC236}">
                <a16:creationId xmlns:a16="http://schemas.microsoft.com/office/drawing/2014/main" id="{A21D27CD-10A1-5DC5-CDCC-08D7844931C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86348" y="1587829"/>
            <a:ext cx="3356038" cy="2579387"/>
          </a:xfrm>
          <a:prstGeom prst="rect">
            <a:avLst/>
          </a:prstGeom>
        </p:spPr>
      </p:pic>
      <p:pic>
        <p:nvPicPr>
          <p:cNvPr id="9" name="Picture 8" descr="A graph of a number of blue bars&#10;&#10;Description automatically generated with medium confidence">
            <a:extLst>
              <a:ext uri="{FF2B5EF4-FFF2-40B4-BE49-F238E27FC236}">
                <a16:creationId xmlns:a16="http://schemas.microsoft.com/office/drawing/2014/main" id="{F09F2DB6-89A7-FC5E-0644-3CD12A6B85C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674" y="4348853"/>
            <a:ext cx="3444583" cy="2509376"/>
          </a:xfrm>
          <a:prstGeom prst="rect">
            <a:avLst/>
          </a:prstGeom>
        </p:spPr>
      </p:pic>
      <p:pic>
        <p:nvPicPr>
          <p:cNvPr id="11" name="Picture 10" descr="A screenshot of a computer code&#10;&#10;Description automatically generated">
            <a:extLst>
              <a:ext uri="{FF2B5EF4-FFF2-40B4-BE49-F238E27FC236}">
                <a16:creationId xmlns:a16="http://schemas.microsoft.com/office/drawing/2014/main" id="{20FB7852-676C-A65B-EBA5-9146E035F5D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86348" y="4485777"/>
            <a:ext cx="4141222" cy="2235527"/>
          </a:xfrm>
          <a:prstGeom prst="rect">
            <a:avLst/>
          </a:prstGeom>
        </p:spPr>
      </p:pic>
      <p:graphicFrame>
        <p:nvGraphicFramePr>
          <p:cNvPr id="13" name="TextBox 3">
            <a:extLst>
              <a:ext uri="{FF2B5EF4-FFF2-40B4-BE49-F238E27FC236}">
                <a16:creationId xmlns:a16="http://schemas.microsoft.com/office/drawing/2014/main" id="{03E0C85F-254E-B889-4D5D-5D33FACF0208}"/>
              </a:ext>
            </a:extLst>
          </p:cNvPr>
          <p:cNvGraphicFramePr/>
          <p:nvPr>
            <p:extLst>
              <p:ext uri="{D42A27DB-BD31-4B8C-83A1-F6EECF244321}">
                <p14:modId xmlns:p14="http://schemas.microsoft.com/office/powerpoint/2010/main" val="1871610222"/>
              </p:ext>
            </p:extLst>
          </p:nvPr>
        </p:nvGraphicFramePr>
        <p:xfrm>
          <a:off x="7727570" y="2074218"/>
          <a:ext cx="4377595" cy="4783782"/>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21988645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108" name="Rectangle 107">
            <a:extLst>
              <a:ext uri="{FF2B5EF4-FFF2-40B4-BE49-F238E27FC236}">
                <a16:creationId xmlns:a16="http://schemas.microsoft.com/office/drawing/2014/main" id="{2659FDB4-FCBE-4A89-B46D-43D4FA544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313"/>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 name="Title 1"/>
          <p:cNvSpPr>
            <a:spLocks noGrp="1"/>
          </p:cNvSpPr>
          <p:nvPr>
            <p:ph type="ctrTitle"/>
          </p:nvPr>
        </p:nvSpPr>
        <p:spPr>
          <a:xfrm>
            <a:off x="263497" y="385061"/>
            <a:ext cx="5718203" cy="1304100"/>
          </a:xfrm>
        </p:spPr>
        <p:txBody>
          <a:bodyPr vert="horz" lIns="91440" tIns="45720" rIns="91440" bIns="45720" rtlCol="0" anchor="ctr">
            <a:noAutofit/>
          </a:bodyPr>
          <a:lstStyle/>
          <a:p>
            <a:pPr algn="l"/>
            <a:r>
              <a:rPr lang="en-US" sz="4800" kern="1200">
                <a:solidFill>
                  <a:schemeClr val="tx1"/>
                </a:solidFill>
                <a:latin typeface="+mj-lt"/>
                <a:ea typeface="+mj-ea"/>
                <a:cs typeface="+mj-cs"/>
              </a:rPr>
              <a:t>Future Research</a:t>
            </a:r>
          </a:p>
        </p:txBody>
      </p:sp>
      <p:sp>
        <p:nvSpPr>
          <p:cNvPr id="3" name="Slide Number Placeholder 2">
            <a:extLst>
              <a:ext uri="{FF2B5EF4-FFF2-40B4-BE49-F238E27FC236}">
                <a16:creationId xmlns:a16="http://schemas.microsoft.com/office/drawing/2014/main" id="{8BC6BA6F-4BE6-C345-8C2B-5579820D7C33}"/>
              </a:ext>
            </a:extLst>
          </p:cNvPr>
          <p:cNvSpPr>
            <a:spLocks noGrp="1"/>
          </p:cNvSpPr>
          <p:nvPr>
            <p:ph type="sldNum" sz="quarter" idx="12"/>
          </p:nvPr>
        </p:nvSpPr>
        <p:spPr>
          <a:xfrm>
            <a:off x="8610600" y="320400"/>
            <a:ext cx="2743200" cy="365125"/>
          </a:xfrm>
        </p:spPr>
        <p:txBody>
          <a:bodyPr vert="horz" lIns="91440" tIns="45720" rIns="91440" bIns="45720" rtlCol="0" anchor="ctr">
            <a:normAutofit/>
          </a:bodyPr>
          <a:lstStyle/>
          <a:p>
            <a:pPr>
              <a:spcAft>
                <a:spcPts val="600"/>
              </a:spcAft>
            </a:pPr>
            <a:fld id="{330EA680-D336-4FF7-8B7A-9848BB0A1C32}" type="slidenum">
              <a:rPr lang="en-US">
                <a:solidFill>
                  <a:schemeClr val="tx1">
                    <a:alpha val="60000"/>
                  </a:schemeClr>
                </a:solidFill>
              </a:rPr>
              <a:pPr>
                <a:spcAft>
                  <a:spcPts val="600"/>
                </a:spcAft>
              </a:pPr>
              <a:t>15</a:t>
            </a:fld>
            <a:endParaRPr lang="en-US">
              <a:solidFill>
                <a:schemeClr val="tx1">
                  <a:alpha val="60000"/>
                </a:schemeClr>
              </a:solidFill>
            </a:endParaRPr>
          </a:p>
        </p:txBody>
      </p:sp>
      <p:cxnSp>
        <p:nvCxnSpPr>
          <p:cNvPr id="110" name="Straight Connector 109">
            <a:extLst>
              <a:ext uri="{FF2B5EF4-FFF2-40B4-BE49-F238E27FC236}">
                <a16:creationId xmlns:a16="http://schemas.microsoft.com/office/drawing/2014/main" id="{C8F51B3F-8331-4E4A-AE96-D47B1006EEA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8053" y="1132114"/>
            <a:ext cx="0" cy="5717573"/>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graphicFrame>
        <p:nvGraphicFramePr>
          <p:cNvPr id="104" name="TextBox 3">
            <a:extLst>
              <a:ext uri="{FF2B5EF4-FFF2-40B4-BE49-F238E27FC236}">
                <a16:creationId xmlns:a16="http://schemas.microsoft.com/office/drawing/2014/main" id="{E0EF2F23-F311-4F2C-65EB-1A7BA77052D6}"/>
              </a:ext>
            </a:extLst>
          </p:cNvPr>
          <p:cNvGraphicFramePr/>
          <p:nvPr>
            <p:extLst>
              <p:ext uri="{D42A27DB-BD31-4B8C-83A1-F6EECF244321}">
                <p14:modId xmlns:p14="http://schemas.microsoft.com/office/powerpoint/2010/main" val="820581830"/>
              </p:ext>
            </p:extLst>
          </p:nvPr>
        </p:nvGraphicFramePr>
        <p:xfrm>
          <a:off x="5108535" y="1070800"/>
          <a:ext cx="6245265" cy="55893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extBox 3">
            <a:extLst>
              <a:ext uri="{FF2B5EF4-FFF2-40B4-BE49-F238E27FC236}">
                <a16:creationId xmlns:a16="http://schemas.microsoft.com/office/drawing/2014/main" id="{D3D0B7B4-779C-5ED6-198A-3F396464A531}"/>
              </a:ext>
            </a:extLst>
          </p:cNvPr>
          <p:cNvSpPr txBox="1"/>
          <p:nvPr/>
        </p:nvSpPr>
        <p:spPr>
          <a:xfrm>
            <a:off x="525939" y="1830963"/>
            <a:ext cx="3939673" cy="3754874"/>
          </a:xfrm>
          <a:prstGeom prst="rect">
            <a:avLst/>
          </a:prstGeom>
          <a:noFill/>
        </p:spPr>
        <p:txBody>
          <a:bodyPr wrap="square" rtlCol="0">
            <a:spAutoFit/>
          </a:bodyPr>
          <a:lstStyle/>
          <a:p>
            <a:pPr marL="285750" indent="-285750">
              <a:buFont typeface="Arial" panose="020B0604020202020204" pitchFamily="34" charset="0"/>
              <a:buChar char="•"/>
            </a:pPr>
            <a:endParaRPr lang="en-US" sz="1400" b="0" i="0">
              <a:solidFill>
                <a:srgbClr val="374151"/>
              </a:solidFill>
              <a:effectLst/>
              <a:latin typeface="Söhne"/>
            </a:endParaRPr>
          </a:p>
          <a:p>
            <a:pPr marL="285750" indent="-285750">
              <a:buFont typeface="Arial" panose="020B0604020202020204" pitchFamily="34" charset="0"/>
              <a:buChar char="•"/>
            </a:pPr>
            <a:r>
              <a:rPr lang="en-US" sz="1400" b="0" i="0">
                <a:solidFill>
                  <a:srgbClr val="374151"/>
                </a:solidFill>
                <a:effectLst/>
                <a:latin typeface="Söhne"/>
              </a:rPr>
              <a:t>The ongoing evolution of cryptocurrency and blockchain technology presents numerous opportunities for future research, spanning diverse areas.</a:t>
            </a:r>
          </a:p>
          <a:p>
            <a:pPr marL="285750" indent="-285750">
              <a:buFont typeface="Arial" panose="020B0604020202020204" pitchFamily="34" charset="0"/>
              <a:buChar char="•"/>
            </a:pPr>
            <a:endParaRPr lang="en-US" sz="1400">
              <a:solidFill>
                <a:srgbClr val="374151"/>
              </a:solidFill>
              <a:latin typeface="Söhne"/>
            </a:endParaRPr>
          </a:p>
          <a:p>
            <a:pPr marL="285750" indent="-285750">
              <a:buFont typeface="Arial" panose="020B0604020202020204" pitchFamily="34" charset="0"/>
              <a:buChar char="•"/>
            </a:pPr>
            <a:r>
              <a:rPr lang="en-US" sz="1400" b="0" i="0">
                <a:solidFill>
                  <a:srgbClr val="374151"/>
                </a:solidFill>
                <a:effectLst/>
                <a:latin typeface="Söhne"/>
              </a:rPr>
              <a:t>This section highlights key research domains that can enhance our comprehension of Bitcoin's hashrate dynamics and its wider consequences.</a:t>
            </a:r>
          </a:p>
          <a:p>
            <a:pPr marL="285750" indent="-285750">
              <a:buFont typeface="Arial" panose="020B0604020202020204" pitchFamily="34" charset="0"/>
              <a:buChar char="•"/>
            </a:pPr>
            <a:endParaRPr lang="en-US" sz="1400" b="0" i="0">
              <a:solidFill>
                <a:srgbClr val="374151"/>
              </a:solidFill>
              <a:effectLst/>
              <a:latin typeface="Söhne"/>
            </a:endParaRPr>
          </a:p>
          <a:p>
            <a:pPr marL="285750" indent="-285750">
              <a:buFont typeface="Arial" panose="020B0604020202020204" pitchFamily="34" charset="0"/>
              <a:buChar char="•"/>
            </a:pPr>
            <a:r>
              <a:rPr lang="en-US" sz="1400" b="0" i="0">
                <a:solidFill>
                  <a:srgbClr val="374151"/>
                </a:solidFill>
                <a:effectLst/>
                <a:latin typeface="Söhne"/>
              </a:rPr>
              <a:t>Researchers and practitioners engaging in these topics can refine predictive models, offer regulatory insights, promote environmental sustainability, analyze market sentiment, and bolster security measures, enriching Bitcoin mining's scope and impact.</a:t>
            </a:r>
            <a:endParaRPr lang="en-US" sz="1400"/>
          </a:p>
        </p:txBody>
      </p:sp>
    </p:spTree>
    <p:extLst>
      <p:ext uri="{BB962C8B-B14F-4D97-AF65-F5344CB8AC3E}">
        <p14:creationId xmlns:p14="http://schemas.microsoft.com/office/powerpoint/2010/main" val="41040024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17">
            <a:extLst>
              <a:ext uri="{FF2B5EF4-FFF2-40B4-BE49-F238E27FC236}">
                <a16:creationId xmlns:a16="http://schemas.microsoft.com/office/drawing/2014/main" id="{E02239D2-A05D-4A1C-9F06-FBA7FC730E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19645DD-070F-0A5E-4DCA-F61A64DE41B0}"/>
              </a:ext>
            </a:extLst>
          </p:cNvPr>
          <p:cNvSpPr>
            <a:spLocks noGrp="1"/>
          </p:cNvSpPr>
          <p:nvPr>
            <p:ph type="title"/>
          </p:nvPr>
        </p:nvSpPr>
        <p:spPr>
          <a:xfrm>
            <a:off x="1639293" y="610206"/>
            <a:ext cx="8985250" cy="1118394"/>
          </a:xfrm>
        </p:spPr>
        <p:txBody>
          <a:bodyPr anchor="t">
            <a:normAutofit/>
          </a:bodyPr>
          <a:lstStyle/>
          <a:p>
            <a:r>
              <a:rPr lang="en-US" sz="4000"/>
              <a:t>Conclusion</a:t>
            </a:r>
          </a:p>
        </p:txBody>
      </p:sp>
      <p:pic>
        <p:nvPicPr>
          <p:cNvPr id="24" name="Graphic 14" descr="Bitcoin">
            <a:extLst>
              <a:ext uri="{FF2B5EF4-FFF2-40B4-BE49-F238E27FC236}">
                <a16:creationId xmlns:a16="http://schemas.microsoft.com/office/drawing/2014/main" id="{14D96889-15E4-655E-508A-2BFA726382C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4900" y="538956"/>
            <a:ext cx="749300" cy="749300"/>
          </a:xfrm>
          <a:prstGeom prst="rect">
            <a:avLst/>
          </a:prstGeom>
        </p:spPr>
      </p:pic>
      <p:sp>
        <p:nvSpPr>
          <p:cNvPr id="3" name="Content Placeholder 2">
            <a:extLst>
              <a:ext uri="{FF2B5EF4-FFF2-40B4-BE49-F238E27FC236}">
                <a16:creationId xmlns:a16="http://schemas.microsoft.com/office/drawing/2014/main" id="{A7FD2FF2-AEF1-83E2-253A-81A1E7CE9445}"/>
              </a:ext>
            </a:extLst>
          </p:cNvPr>
          <p:cNvSpPr>
            <a:spLocks noGrp="1"/>
          </p:cNvSpPr>
          <p:nvPr>
            <p:ph idx="1"/>
          </p:nvPr>
        </p:nvSpPr>
        <p:spPr>
          <a:xfrm>
            <a:off x="1009650" y="1567543"/>
            <a:ext cx="9994900" cy="5011387"/>
          </a:xfrm>
        </p:spPr>
        <p:txBody>
          <a:bodyPr vert="horz" lIns="91440" tIns="45720" rIns="91440" bIns="45720" rtlCol="0">
            <a:normAutofit lnSpcReduction="10000"/>
          </a:bodyPr>
          <a:lstStyle/>
          <a:p>
            <a:pPr algn="just">
              <a:buFont typeface="Arial" panose="020B0604020202020204" pitchFamily="34" charset="0"/>
              <a:buChar char="•"/>
            </a:pPr>
            <a:r>
              <a:rPr lang="en-US" sz="1800" b="0" i="0">
                <a:effectLst/>
                <a:cs typeface="Times New Roman"/>
              </a:rPr>
              <a:t>The project aimed to analyze and predict Bitcoin's hash rate fluctuations through EDA and a predictive model, revealing insights into influencing factors.</a:t>
            </a:r>
          </a:p>
          <a:p>
            <a:pPr algn="just">
              <a:buFont typeface="Arial" panose="020B0604020202020204" pitchFamily="34" charset="0"/>
              <a:buChar char="•"/>
            </a:pPr>
            <a:r>
              <a:rPr lang="en-US" sz="1800" b="0" i="0">
                <a:effectLst/>
                <a:cs typeface="Times New Roman"/>
              </a:rPr>
              <a:t>The Random Forest model effectively predicted hash rate increases with balanced precision and recall, aligned with error distribution.</a:t>
            </a:r>
          </a:p>
          <a:p>
            <a:pPr algn="just"/>
            <a:r>
              <a:rPr lang="en-US" sz="1800">
                <a:cs typeface="Times New Roman"/>
              </a:rPr>
              <a:t>The ARIMA model was utilized to forecast the hash rate, and its predictions were visualized to provide insights into the expected future trends of the hash rate.</a:t>
            </a:r>
          </a:p>
          <a:p>
            <a:pPr algn="just">
              <a:buFont typeface="Arial" panose="020B0604020202020204" pitchFamily="34" charset="0"/>
              <a:buChar char="•"/>
            </a:pPr>
            <a:r>
              <a:rPr lang="en-US" sz="1800" b="0" i="0">
                <a:effectLst/>
                <a:cs typeface="Times New Roman"/>
              </a:rPr>
              <a:t>The model's low MSE indicated close prediction-real value alignment, while its ROC_AUC score highlighted class differentiation capability.</a:t>
            </a:r>
          </a:p>
          <a:p>
            <a:pPr algn="just"/>
            <a:r>
              <a:rPr lang="en-US" sz="1800">
                <a:cs typeface="Times New Roman"/>
              </a:rPr>
              <a:t>From the Principal Component Analysis, PC1 shows attributes positively correlated and increasing together, PC2 associates with certain attributes decreasing PC2's value. PC3 associates higher attribute values with lower PC3 values. Other PCs are combinations of attributes, revealing correlations or irrelevance. </a:t>
            </a:r>
          </a:p>
          <a:p>
            <a:pPr algn="just"/>
            <a:r>
              <a:rPr lang="en-US" sz="1800">
                <a:cs typeface="Times New Roman"/>
              </a:rPr>
              <a:t>Using the Gradient Boost Classifier, </a:t>
            </a:r>
            <a:r>
              <a:rPr lang="en-US" sz="1800">
                <a:ea typeface="+mn-lt"/>
                <a:cs typeface="+mn-lt"/>
              </a:rPr>
              <a:t>the model achieved an overall accuracy of 76%, with balanced precision, recall, and F1-score values for both classes, highlighting its consistent performance across the binary classification task.</a:t>
            </a:r>
            <a:endParaRPr lang="en-US" sz="1800">
              <a:cs typeface="Calibri"/>
            </a:endParaRPr>
          </a:p>
          <a:p>
            <a:pPr algn="just">
              <a:buFont typeface="Arial" panose="020B0604020202020204" pitchFamily="34" charset="0"/>
              <a:buChar char="•"/>
            </a:pPr>
            <a:r>
              <a:rPr lang="en-US" sz="1800" b="0" i="0">
                <a:effectLst/>
                <a:cs typeface="Times New Roman"/>
              </a:rPr>
              <a:t>Further enhancements, diverse metrics, and validation are needed for improved utility and dependability, considering domain expertise and contextual understanding.</a:t>
            </a:r>
          </a:p>
        </p:txBody>
      </p:sp>
      <p:sp>
        <p:nvSpPr>
          <p:cNvPr id="4" name="Slide Number Placeholder 3">
            <a:extLst>
              <a:ext uri="{FF2B5EF4-FFF2-40B4-BE49-F238E27FC236}">
                <a16:creationId xmlns:a16="http://schemas.microsoft.com/office/drawing/2014/main" id="{A117613B-15D0-3DC7-8175-7231C1C0A458}"/>
              </a:ext>
            </a:extLst>
          </p:cNvPr>
          <p:cNvSpPr>
            <a:spLocks noGrp="1"/>
          </p:cNvSpPr>
          <p:nvPr>
            <p:ph type="sldNum" sz="quarter" idx="12"/>
          </p:nvPr>
        </p:nvSpPr>
        <p:spPr>
          <a:xfrm>
            <a:off x="8610600" y="6356350"/>
            <a:ext cx="2743200" cy="365125"/>
          </a:xfrm>
        </p:spPr>
        <p:txBody>
          <a:bodyPr>
            <a:normAutofit/>
          </a:bodyPr>
          <a:lstStyle/>
          <a:p>
            <a:pPr>
              <a:spcAft>
                <a:spcPts val="600"/>
              </a:spcAft>
            </a:pPr>
            <a:fld id="{330EA680-D336-4FF7-8B7A-9848BB0A1C32}" type="slidenum">
              <a:rPr lang="en-US" smtClean="0"/>
              <a:pPr>
                <a:spcAft>
                  <a:spcPts val="600"/>
                </a:spcAft>
              </a:pPr>
              <a:t>16</a:t>
            </a:fld>
            <a:endParaRPr lang="en-US"/>
          </a:p>
        </p:txBody>
      </p:sp>
      <p:pic>
        <p:nvPicPr>
          <p:cNvPr id="8" name="Graphic 7" descr="Bitcoin">
            <a:extLst>
              <a:ext uri="{FF2B5EF4-FFF2-40B4-BE49-F238E27FC236}">
                <a16:creationId xmlns:a16="http://schemas.microsoft.com/office/drawing/2014/main" id="{28B3FB14-522B-C598-4C19-C3B17CCD324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4900" y="538956"/>
            <a:ext cx="749300" cy="749300"/>
          </a:xfrm>
          <a:prstGeom prst="rect">
            <a:avLst/>
          </a:prstGeom>
        </p:spPr>
      </p:pic>
    </p:spTree>
    <p:extLst>
      <p:ext uri="{BB962C8B-B14F-4D97-AF65-F5344CB8AC3E}">
        <p14:creationId xmlns:p14="http://schemas.microsoft.com/office/powerpoint/2010/main" val="30692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755598" y="1138036"/>
            <a:ext cx="5598202" cy="1402470"/>
          </a:xfrm>
        </p:spPr>
        <p:txBody>
          <a:bodyPr vert="horz" lIns="91440" tIns="45720" rIns="91440" bIns="45720" rtlCol="0" anchor="t">
            <a:normAutofit/>
          </a:bodyPr>
          <a:lstStyle/>
          <a:p>
            <a:pPr algn="l"/>
            <a:r>
              <a:rPr lang="en-US" sz="3200" kern="1200">
                <a:solidFill>
                  <a:schemeClr val="tx1"/>
                </a:solidFill>
                <a:latin typeface="+mj-lt"/>
                <a:ea typeface="+mj-ea"/>
                <a:cs typeface="+mj-cs"/>
              </a:rPr>
              <a:t>References</a:t>
            </a:r>
          </a:p>
        </p:txBody>
      </p:sp>
      <p:pic>
        <p:nvPicPr>
          <p:cNvPr id="29" name="Graphic 18" descr="Bitcoin with solid fill">
            <a:extLst>
              <a:ext uri="{FF2B5EF4-FFF2-40B4-BE49-F238E27FC236}">
                <a16:creationId xmlns:a16="http://schemas.microsoft.com/office/drawing/2014/main" id="{C6A9A9D7-E4F3-4F17-A5E1-AD07DA0DC1F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p:blipFill>
        <p:spPr>
          <a:xfrm>
            <a:off x="742122" y="1315854"/>
            <a:ext cx="4365438" cy="4365438"/>
          </a:xfrm>
          <a:prstGeom prst="rect">
            <a:avLst/>
          </a:prstGeom>
        </p:spPr>
      </p:pic>
      <p:cxnSp>
        <p:nvCxnSpPr>
          <p:cNvPr id="54" name="Straight Connector 53">
            <a:extLst>
              <a:ext uri="{FF2B5EF4-FFF2-40B4-BE49-F238E27FC236}">
                <a16:creationId xmlns:a16="http://schemas.microsoft.com/office/drawing/2014/main" id="{1503BFE4-729B-D9D0-C17B-501E6AF112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858738"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B11D7EDE-F3F9-B34D-0234-91732B32AD46}"/>
              </a:ext>
            </a:extLst>
          </p:cNvPr>
          <p:cNvSpPr txBox="1"/>
          <p:nvPr/>
        </p:nvSpPr>
        <p:spPr>
          <a:xfrm>
            <a:off x="5755598" y="2551176"/>
            <a:ext cx="5444382" cy="3591207"/>
          </a:xfrm>
          <a:prstGeom prst="rect">
            <a:avLst/>
          </a:prstGeom>
        </p:spPr>
        <p:txBody>
          <a:bodyPr vert="horz" lIns="91440" tIns="45720" rIns="91440" bIns="45720" rtlCol="0">
            <a:normAutofit/>
          </a:bodyPr>
          <a:lstStyle/>
          <a:p>
            <a:pPr marL="342900" marR="0" lvl="0" indent="-228600">
              <a:lnSpc>
                <a:spcPct val="90000"/>
              </a:lnSpc>
              <a:spcBef>
                <a:spcPts val="0"/>
              </a:spcBef>
              <a:spcAft>
                <a:spcPts val="800"/>
              </a:spcAft>
              <a:buFont typeface="Arial" panose="020B0604020202020204" pitchFamily="34" charset="0"/>
              <a:buChar char="•"/>
            </a:pPr>
            <a:r>
              <a:rPr lang="en-US" sz="1300">
                <a:effectLst/>
              </a:rPr>
              <a:t>Lumerin Protocol (2022, July 25). </a:t>
            </a:r>
            <a:r>
              <a:rPr lang="en-US" sz="1300" i="1">
                <a:effectLst/>
              </a:rPr>
              <a:t>Hashrate Explained: A Critical Aspect for Bitcoin’s Security. </a:t>
            </a:r>
            <a:r>
              <a:rPr lang="en-US" sz="1300">
                <a:effectLst/>
              </a:rPr>
              <a:t>Medium. Retrieved from: </a:t>
            </a:r>
            <a:r>
              <a:rPr lang="en-US" sz="1300" u="sng">
                <a:effectLst/>
                <a:hlinkClick r:id="rId4"/>
              </a:rPr>
              <a:t>https://medium.com/lumerin-blog/what-is-hashrate-a80271af40ac</a:t>
            </a:r>
            <a:r>
              <a:rPr lang="en-US" sz="1300">
                <a:effectLst/>
              </a:rPr>
              <a:t> </a:t>
            </a:r>
          </a:p>
          <a:p>
            <a:pPr marL="342900" marR="0" lvl="0" indent="-228600">
              <a:lnSpc>
                <a:spcPct val="90000"/>
              </a:lnSpc>
              <a:spcBef>
                <a:spcPts val="0"/>
              </a:spcBef>
              <a:spcAft>
                <a:spcPts val="800"/>
              </a:spcAft>
              <a:buFont typeface="Arial" panose="020B0604020202020204" pitchFamily="34" charset="0"/>
              <a:buChar char="•"/>
            </a:pPr>
            <a:r>
              <a:rPr lang="en-US" sz="1300">
                <a:effectLst/>
              </a:rPr>
              <a:t>Oliveira, Marcio (2021, September 12). </a:t>
            </a:r>
            <a:r>
              <a:rPr lang="en-US" sz="1300" i="1">
                <a:effectLst/>
              </a:rPr>
              <a:t>Applying Linear Regression on Bitcoin’s historical data. </a:t>
            </a:r>
            <a:r>
              <a:rPr lang="en-US" sz="1300">
                <a:effectLst/>
              </a:rPr>
              <a:t>Medium. Retrieved from: </a:t>
            </a:r>
            <a:r>
              <a:rPr lang="en-US" sz="1300" u="sng">
                <a:effectLst/>
                <a:hlinkClick r:id="rId5"/>
              </a:rPr>
              <a:t>https://medium.com/coinmonks/applying-linear-regression-on-bitcoins-historical-data-94d986010283</a:t>
            </a:r>
            <a:r>
              <a:rPr lang="en-US" sz="1300">
                <a:effectLst/>
              </a:rPr>
              <a:t> </a:t>
            </a:r>
          </a:p>
          <a:p>
            <a:pPr marL="342900" marR="0" lvl="0" indent="-228600">
              <a:lnSpc>
                <a:spcPct val="90000"/>
              </a:lnSpc>
              <a:spcBef>
                <a:spcPts val="0"/>
              </a:spcBef>
              <a:spcAft>
                <a:spcPts val="800"/>
              </a:spcAft>
              <a:buFont typeface="Arial" panose="020B0604020202020204" pitchFamily="34" charset="0"/>
              <a:buChar char="•"/>
            </a:pPr>
            <a:r>
              <a:rPr lang="en-US" sz="1300">
                <a:effectLst/>
              </a:rPr>
              <a:t>Nilshmeier. (2022). Bitcoin EDA - Exploratory Data Analysis. </a:t>
            </a:r>
            <a:r>
              <a:rPr lang="en-US" sz="1300" i="1">
                <a:effectLst/>
              </a:rPr>
              <a:t>Kaggle</a:t>
            </a:r>
            <a:r>
              <a:rPr lang="en-US" sz="1300">
                <a:effectLst/>
              </a:rPr>
              <a:t>. Retrieved from: </a:t>
            </a:r>
            <a:r>
              <a:rPr lang="en-US" sz="1300" u="sng">
                <a:effectLst/>
                <a:hlinkClick r:id="rId6"/>
              </a:rPr>
              <a:t>https://www.kaggle.com/code/nilshmeier/bitcoin-eda-exploratory-data-analysis/notebook</a:t>
            </a:r>
            <a:endParaRPr lang="en-US" sz="1300">
              <a:effectLst/>
            </a:endParaRPr>
          </a:p>
          <a:p>
            <a:pPr marL="342900" marR="0" lvl="0" indent="-228600">
              <a:lnSpc>
                <a:spcPct val="90000"/>
              </a:lnSpc>
              <a:spcBef>
                <a:spcPts val="0"/>
              </a:spcBef>
              <a:spcAft>
                <a:spcPts val="800"/>
              </a:spcAft>
              <a:buFont typeface="Arial" panose="020B0604020202020204" pitchFamily="34" charset="0"/>
              <a:buChar char="•"/>
            </a:pPr>
            <a:r>
              <a:rPr lang="en-US" sz="1300">
                <a:effectLst/>
              </a:rPr>
              <a:t>GeeksforGeeks. (2022b). Bitcoin Price Prediction using Machine Learning in Python. </a:t>
            </a:r>
            <a:r>
              <a:rPr lang="en-US" sz="1300" i="1">
                <a:effectLst/>
              </a:rPr>
              <a:t>GeeksforGeeks</a:t>
            </a:r>
            <a:r>
              <a:rPr lang="en-US" sz="1300">
                <a:effectLst/>
              </a:rPr>
              <a:t>. Retrieved from: </a:t>
            </a:r>
            <a:r>
              <a:rPr lang="en-US" sz="1300" u="sng">
                <a:effectLst/>
                <a:hlinkClick r:id="rId7"/>
              </a:rPr>
              <a:t>https://www.geeksforgeeks.org/bitcoin-price-prediction-using-machine-learning-in-python/</a:t>
            </a:r>
            <a:endParaRPr lang="en-US" sz="1300">
              <a:effectLst/>
            </a:endParaRPr>
          </a:p>
          <a:p>
            <a:pPr marL="342900" marR="0" lvl="0" indent="-228600">
              <a:lnSpc>
                <a:spcPct val="90000"/>
              </a:lnSpc>
              <a:spcBef>
                <a:spcPts val="0"/>
              </a:spcBef>
              <a:spcAft>
                <a:spcPts val="800"/>
              </a:spcAft>
              <a:buFont typeface="Arial" panose="020B0604020202020204" pitchFamily="34" charset="0"/>
              <a:buChar char="•"/>
            </a:pPr>
            <a:r>
              <a:rPr lang="en-US" sz="1300">
                <a:effectLst/>
              </a:rPr>
              <a:t>Chen, J. (2023) </a:t>
            </a:r>
            <a:r>
              <a:rPr lang="en-US" sz="1300" i="1">
                <a:effectLst/>
              </a:rPr>
              <a:t>Analysis of bitcoin price prediction using machine learning</a:t>
            </a:r>
            <a:r>
              <a:rPr lang="en-US" sz="1300">
                <a:effectLst/>
              </a:rPr>
              <a:t>, </a:t>
            </a:r>
            <a:r>
              <a:rPr lang="en-US" sz="1300" i="1">
                <a:effectLst/>
              </a:rPr>
              <a:t>MDPI</a:t>
            </a:r>
            <a:r>
              <a:rPr lang="en-US" sz="1300">
                <a:effectLst/>
              </a:rPr>
              <a:t>. Available at: </a:t>
            </a:r>
            <a:r>
              <a:rPr lang="en-US" sz="1300" u="sng">
                <a:effectLst/>
                <a:hlinkClick r:id="rId8"/>
              </a:rPr>
              <a:t>https://www.mdpi.com/1911-8074/16/1/51</a:t>
            </a:r>
            <a:r>
              <a:rPr lang="en-US" sz="1300">
                <a:effectLst/>
              </a:rPr>
              <a:t> (Accessed: 24 July 2023).</a:t>
            </a:r>
          </a:p>
        </p:txBody>
      </p:sp>
      <p:sp>
        <p:nvSpPr>
          <p:cNvPr id="4" name="Slide Number Placeholder 3">
            <a:extLst>
              <a:ext uri="{FF2B5EF4-FFF2-40B4-BE49-F238E27FC236}">
                <a16:creationId xmlns:a16="http://schemas.microsoft.com/office/drawing/2014/main" id="{9A862760-0334-5DCC-9C91-53DBAD53FDE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330EA680-D336-4FF7-8B7A-9848BB0A1C32}" type="slidenum">
              <a:rPr lang="en-US">
                <a:solidFill>
                  <a:schemeClr val="tx1">
                    <a:lumMod val="50000"/>
                    <a:lumOff val="50000"/>
                  </a:schemeClr>
                </a:solidFill>
              </a:rPr>
              <a:pPr>
                <a:spcAft>
                  <a:spcPts val="600"/>
                </a:spcAft>
              </a:pPr>
              <a:t>17</a:t>
            </a:fld>
            <a:endParaRPr lang="en-US">
              <a:solidFill>
                <a:schemeClr val="tx1">
                  <a:lumMod val="50000"/>
                  <a:lumOff val="50000"/>
                </a:schemeClr>
              </a:solidFill>
            </a:endParaRPr>
          </a:p>
        </p:txBody>
      </p:sp>
      <p:sp>
        <p:nvSpPr>
          <p:cNvPr id="3" name="TextBox 2">
            <a:extLst>
              <a:ext uri="{FF2B5EF4-FFF2-40B4-BE49-F238E27FC236}">
                <a16:creationId xmlns:a16="http://schemas.microsoft.com/office/drawing/2014/main" id="{922B8A55-9001-EA5C-F149-BB225E84D69C}"/>
              </a:ext>
            </a:extLst>
          </p:cNvPr>
          <p:cNvSpPr txBox="1"/>
          <p:nvPr/>
        </p:nvSpPr>
        <p:spPr>
          <a:xfrm>
            <a:off x="5596502" y="2405894"/>
            <a:ext cx="5754896" cy="3197464"/>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indent="-228600">
              <a:lnSpc>
                <a:spcPct val="90000"/>
              </a:lnSpc>
              <a:spcAft>
                <a:spcPts val="600"/>
              </a:spcAft>
              <a:buFont typeface="Arial" panose="020B0604020202020204" pitchFamily="34" charset="0"/>
              <a:buChar char="•"/>
            </a:pPr>
            <a:endParaRPr lang="en-US" sz="1100"/>
          </a:p>
        </p:txBody>
      </p:sp>
    </p:spTree>
    <p:extLst>
      <p:ext uri="{BB962C8B-B14F-4D97-AF65-F5344CB8AC3E}">
        <p14:creationId xmlns:p14="http://schemas.microsoft.com/office/powerpoint/2010/main" val="15118483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9" name="Rectangle 48">
            <a:extLst>
              <a:ext uri="{FF2B5EF4-FFF2-40B4-BE49-F238E27FC236}">
                <a16:creationId xmlns:a16="http://schemas.microsoft.com/office/drawing/2014/main" id="{6F5A5072-7B47-4D32-B52A-4EBBF590B8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9715DAF0-AE1B-46C9-8A6B-DB2AA05AB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 y="-22693"/>
            <a:ext cx="12191999" cy="4374129"/>
          </a:xfrm>
          <a:prstGeom prst="rect">
            <a:avLst/>
          </a:prstGeom>
          <a:gradFill>
            <a:gsLst>
              <a:gs pos="0">
                <a:schemeClr val="accent1">
                  <a:lumMod val="75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6016219D-510E-4184-9090-6D5578A87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908719" y="-3931841"/>
            <a:ext cx="4374557" cy="12192000"/>
          </a:xfrm>
          <a:prstGeom prst="rect">
            <a:avLst/>
          </a:prstGeom>
          <a:gradFill>
            <a:gsLst>
              <a:gs pos="40000">
                <a:schemeClr val="accent1">
                  <a:alpha val="0"/>
                </a:schemeClr>
              </a:gs>
              <a:gs pos="100000">
                <a:schemeClr val="accent1">
                  <a:lumMod val="75000"/>
                  <a:alpha val="52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AFF4A713-7B75-4B21-90D7-5AB19547C7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36696" y="-3703868"/>
            <a:ext cx="4374128" cy="11736479"/>
          </a:xfrm>
          <a:prstGeom prst="rect">
            <a:avLst/>
          </a:prstGeom>
          <a:gradFill>
            <a:gsLst>
              <a:gs pos="17000">
                <a:schemeClr val="accent1">
                  <a:alpha val="0"/>
                </a:schemeClr>
              </a:gs>
              <a:gs pos="100000">
                <a:srgbClr val="000000">
                  <a:alpha val="37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DC631C0B-6DA6-4E57-8231-CE32B3434A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 y="-22690"/>
            <a:ext cx="8542485" cy="4374126"/>
          </a:xfrm>
          <a:prstGeom prst="rect">
            <a:avLst/>
          </a:prstGeom>
          <a:gradFill>
            <a:gsLst>
              <a:gs pos="0">
                <a:schemeClr val="accent1">
                  <a:lumMod val="50000"/>
                  <a:alpha val="0"/>
                </a:schemeClr>
              </a:gs>
              <a:gs pos="100000">
                <a:srgbClr val="000000">
                  <a:alpha val="25000"/>
                </a:srgb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Freeform: Shape 58">
            <a:extLst>
              <a:ext uri="{FF2B5EF4-FFF2-40B4-BE49-F238E27FC236}">
                <a16:creationId xmlns:a16="http://schemas.microsoft.com/office/drawing/2014/main" id="{C29501E6-A978-4A61-9689-9085AF97A5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2508972">
            <a:off x="5945431" y="-1032053"/>
            <a:ext cx="4990147" cy="4439131"/>
          </a:xfrm>
          <a:custGeom>
            <a:avLst/>
            <a:gdLst>
              <a:gd name="connsiteX0" fmla="*/ 4990147 w 4990147"/>
              <a:gd name="connsiteY0" fmla="*/ 2229378 h 4439131"/>
              <a:gd name="connsiteX1" fmla="*/ 917384 w 4990147"/>
              <a:gd name="connsiteY1" fmla="*/ 4439131 h 4439131"/>
              <a:gd name="connsiteX2" fmla="*/ 910814 w 4990147"/>
              <a:gd name="connsiteY2" fmla="*/ 4434219 h 4439131"/>
              <a:gd name="connsiteX3" fmla="*/ 0 w 4990147"/>
              <a:gd name="connsiteY3" fmla="*/ 2502877 h 4439131"/>
              <a:gd name="connsiteX4" fmla="*/ 2502877 w 4990147"/>
              <a:gd name="connsiteY4" fmla="*/ 0 h 4439131"/>
              <a:gd name="connsiteX5" fmla="*/ 4954904 w 4990147"/>
              <a:gd name="connsiteY5" fmla="*/ 1998460 h 443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90147" h="4439131">
                <a:moveTo>
                  <a:pt x="4990147" y="2229378"/>
                </a:moveTo>
                <a:lnTo>
                  <a:pt x="917384" y="4439131"/>
                </a:lnTo>
                <a:lnTo>
                  <a:pt x="910814" y="4434219"/>
                </a:lnTo>
                <a:cubicBezTo>
                  <a:pt x="354557" y="3975154"/>
                  <a:pt x="0" y="3280421"/>
                  <a:pt x="0" y="2502877"/>
                </a:cubicBezTo>
                <a:cubicBezTo>
                  <a:pt x="0" y="1120576"/>
                  <a:pt x="1120576" y="0"/>
                  <a:pt x="2502877" y="0"/>
                </a:cubicBezTo>
                <a:cubicBezTo>
                  <a:pt x="3712390" y="0"/>
                  <a:pt x="4721520" y="857941"/>
                  <a:pt x="4954904" y="1998460"/>
                </a:cubicBezTo>
                <a:close/>
              </a:path>
            </a:pathLst>
          </a:custGeom>
          <a:gradFill>
            <a:gsLst>
              <a:gs pos="0">
                <a:schemeClr val="accent1">
                  <a:alpha val="22000"/>
                </a:schemeClr>
              </a:gs>
              <a:gs pos="87000">
                <a:schemeClr val="accent1">
                  <a:lumMod val="60000"/>
                  <a:lumOff val="40000"/>
                  <a:alpha val="2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p:cNvSpPr>
            <a:spLocks noGrp="1"/>
          </p:cNvSpPr>
          <p:nvPr>
            <p:ph type="ctrTitle"/>
          </p:nvPr>
        </p:nvSpPr>
        <p:spPr>
          <a:xfrm>
            <a:off x="1314824" y="735106"/>
            <a:ext cx="10053763" cy="2928470"/>
          </a:xfrm>
        </p:spPr>
        <p:txBody>
          <a:bodyPr vert="horz" lIns="91440" tIns="45720" rIns="91440" bIns="45720" rtlCol="0" anchor="b">
            <a:normAutofit/>
          </a:bodyPr>
          <a:lstStyle/>
          <a:p>
            <a:pPr algn="l"/>
            <a:r>
              <a:rPr lang="en-US" sz="4800">
                <a:solidFill>
                  <a:srgbClr val="FFFFFF"/>
                </a:solidFill>
              </a:rPr>
              <a:t>Thank You</a:t>
            </a:r>
          </a:p>
        </p:txBody>
      </p:sp>
      <p:sp>
        <p:nvSpPr>
          <p:cNvPr id="3" name="Slide Number Placeholder 2">
            <a:extLst>
              <a:ext uri="{FF2B5EF4-FFF2-40B4-BE49-F238E27FC236}">
                <a16:creationId xmlns:a16="http://schemas.microsoft.com/office/drawing/2014/main" id="{244A3719-0880-A632-31DB-FAA48D3F0846}"/>
              </a:ext>
            </a:extLst>
          </p:cNvPr>
          <p:cNvSpPr>
            <a:spLocks noGrp="1"/>
          </p:cNvSpPr>
          <p:nvPr>
            <p:ph type="sldNum" sz="quarter" idx="12"/>
          </p:nvPr>
        </p:nvSpPr>
        <p:spPr/>
        <p:txBody>
          <a:bodyPr/>
          <a:lstStyle/>
          <a:p>
            <a:fld id="{330EA680-D336-4FF7-8B7A-9848BB0A1C32}" type="slidenum">
              <a:rPr lang="en-US" smtClean="0"/>
              <a:t>18</a:t>
            </a:fld>
            <a:endParaRPr lang="en-US"/>
          </a:p>
        </p:txBody>
      </p:sp>
    </p:spTree>
    <p:extLst>
      <p:ext uri="{BB962C8B-B14F-4D97-AF65-F5344CB8AC3E}">
        <p14:creationId xmlns:p14="http://schemas.microsoft.com/office/powerpoint/2010/main" val="5176885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Rectangle 20">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DC2EE77-782A-B25B-CD8A-9D782D4EEEB1}"/>
              </a:ext>
            </a:extLst>
          </p:cNvPr>
          <p:cNvSpPr>
            <a:spLocks noGrp="1"/>
          </p:cNvSpPr>
          <p:nvPr>
            <p:ph type="title"/>
          </p:nvPr>
        </p:nvSpPr>
        <p:spPr>
          <a:xfrm>
            <a:off x="526099" y="1560632"/>
            <a:ext cx="3201366" cy="3387497"/>
          </a:xfrm>
        </p:spPr>
        <p:txBody>
          <a:bodyPr anchor="b">
            <a:normAutofit/>
          </a:bodyPr>
          <a:lstStyle/>
          <a:p>
            <a:r>
              <a:rPr lang="en-US" sz="4000">
                <a:solidFill>
                  <a:srgbClr val="FFFFFF"/>
                </a:solidFill>
              </a:rPr>
              <a:t>APPENDIX:</a:t>
            </a:r>
            <a:br>
              <a:rPr lang="en-US" sz="4000">
                <a:solidFill>
                  <a:srgbClr val="FFFFFF"/>
                </a:solidFill>
              </a:rPr>
            </a:br>
            <a:br>
              <a:rPr lang="en-US" sz="4000">
                <a:solidFill>
                  <a:srgbClr val="FFFFFF"/>
                </a:solidFill>
              </a:rPr>
            </a:br>
            <a:r>
              <a:rPr lang="en-US" sz="4000">
                <a:solidFill>
                  <a:srgbClr val="FFFFFF"/>
                </a:solidFill>
              </a:rPr>
              <a:t>Individual Project Contributions and Proposals</a:t>
            </a:r>
          </a:p>
        </p:txBody>
      </p:sp>
      <p:sp>
        <p:nvSpPr>
          <p:cNvPr id="3" name="Content Placeholder 2">
            <a:extLst>
              <a:ext uri="{FF2B5EF4-FFF2-40B4-BE49-F238E27FC236}">
                <a16:creationId xmlns:a16="http://schemas.microsoft.com/office/drawing/2014/main" id="{C98A8548-7020-0A13-7846-BD7B1E29D496}"/>
              </a:ext>
            </a:extLst>
          </p:cNvPr>
          <p:cNvSpPr>
            <a:spLocks noGrp="1"/>
          </p:cNvSpPr>
          <p:nvPr>
            <p:ph idx="1"/>
          </p:nvPr>
        </p:nvSpPr>
        <p:spPr>
          <a:xfrm>
            <a:off x="4810259" y="649480"/>
            <a:ext cx="6555347" cy="5546047"/>
          </a:xfrm>
        </p:spPr>
        <p:txBody>
          <a:bodyPr anchor="ctr">
            <a:normAutofit/>
          </a:bodyPr>
          <a:lstStyle/>
          <a:p>
            <a:pPr algn="just">
              <a:lnSpc>
                <a:spcPct val="150000"/>
              </a:lnSpc>
            </a:pPr>
            <a:r>
              <a:rPr lang="en-US" sz="1600" b="0" i="0">
                <a:effectLst/>
              </a:rPr>
              <a:t>The project tasks such as </a:t>
            </a:r>
            <a:r>
              <a:rPr lang="en-US" sz="1600"/>
              <a:t>domain research, literature review, data preparation and exploratory data analysis, </a:t>
            </a:r>
            <a:r>
              <a:rPr lang="en-US" sz="1600" b="0" i="0">
                <a:effectLst/>
              </a:rPr>
              <a:t>were meticulously divided among all team members, ensuring balanced distribution of responsibilities, which facilitated efficient collaboration and contributed to the overall success of the project.</a:t>
            </a:r>
          </a:p>
          <a:p>
            <a:pPr algn="just">
              <a:lnSpc>
                <a:spcPct val="150000"/>
              </a:lnSpc>
            </a:pPr>
            <a:r>
              <a:rPr lang="en-US" sz="1600" b="0" i="0">
                <a:solidFill>
                  <a:srgbClr val="374151"/>
                </a:solidFill>
                <a:effectLst/>
              </a:rPr>
              <a:t>For future tasks, such as predictive modeling and analysis, the team will continue to adhere to the same approach of task distribution among all team members, fostering a collaborative environment that promotes efficiency, and collective success in our endeavors.</a:t>
            </a:r>
            <a:endParaRPr lang="en-US" sz="1600"/>
          </a:p>
        </p:txBody>
      </p:sp>
      <p:sp>
        <p:nvSpPr>
          <p:cNvPr id="4" name="Slide Number Placeholder 3">
            <a:extLst>
              <a:ext uri="{FF2B5EF4-FFF2-40B4-BE49-F238E27FC236}">
                <a16:creationId xmlns:a16="http://schemas.microsoft.com/office/drawing/2014/main" id="{3EFC2490-59EA-450E-56B5-5ABA99F03A6B}"/>
              </a:ext>
            </a:extLst>
          </p:cNvPr>
          <p:cNvSpPr>
            <a:spLocks noGrp="1"/>
          </p:cNvSpPr>
          <p:nvPr>
            <p:ph type="sldNum" sz="quarter" idx="12"/>
          </p:nvPr>
        </p:nvSpPr>
        <p:spPr>
          <a:xfrm>
            <a:off x="11704320" y="6455664"/>
            <a:ext cx="448056" cy="365125"/>
          </a:xfrm>
        </p:spPr>
        <p:txBody>
          <a:bodyPr>
            <a:normAutofit/>
          </a:bodyPr>
          <a:lstStyle/>
          <a:p>
            <a:pPr>
              <a:spcAft>
                <a:spcPts val="600"/>
              </a:spcAft>
            </a:pPr>
            <a:fld id="{330EA680-D336-4FF7-8B7A-9848BB0A1C32}" type="slidenum">
              <a:rPr lang="en-US" sz="1100">
                <a:solidFill>
                  <a:schemeClr val="tx1">
                    <a:lumMod val="50000"/>
                    <a:lumOff val="50000"/>
                  </a:schemeClr>
                </a:solidFill>
              </a:rPr>
              <a:pPr>
                <a:spcAft>
                  <a:spcPts val="600"/>
                </a:spcAft>
              </a:pPr>
              <a:t>19</a:t>
            </a:fld>
            <a:endParaRPr lang="en-US" sz="1100">
              <a:solidFill>
                <a:schemeClr val="tx1">
                  <a:lumMod val="50000"/>
                  <a:lumOff val="50000"/>
                </a:schemeClr>
              </a:solidFill>
            </a:endParaRPr>
          </a:p>
        </p:txBody>
      </p:sp>
    </p:spTree>
    <p:extLst>
      <p:ext uri="{BB962C8B-B14F-4D97-AF65-F5344CB8AC3E}">
        <p14:creationId xmlns:p14="http://schemas.microsoft.com/office/powerpoint/2010/main" val="7001873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2" name="Rectangle 21">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eform: Shape 29">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2" name="Rectangle 31">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466722" y="586855"/>
            <a:ext cx="3201366" cy="3387497"/>
          </a:xfrm>
        </p:spPr>
        <p:txBody>
          <a:bodyPr vert="horz" lIns="91440" tIns="45720" rIns="91440" bIns="45720" rtlCol="0" anchor="b">
            <a:normAutofit/>
          </a:bodyPr>
          <a:lstStyle/>
          <a:p>
            <a:pPr algn="r"/>
            <a:r>
              <a:rPr lang="en-US" sz="4000" kern="1200">
                <a:solidFill>
                  <a:srgbClr val="FFFFFF"/>
                </a:solidFill>
                <a:latin typeface="+mj-lt"/>
                <a:ea typeface="+mj-ea"/>
                <a:cs typeface="+mj-cs"/>
              </a:rPr>
              <a:t>Executive Summary</a:t>
            </a:r>
          </a:p>
        </p:txBody>
      </p:sp>
      <p:sp>
        <p:nvSpPr>
          <p:cNvPr id="7" name="TextBox 6">
            <a:extLst>
              <a:ext uri="{FF2B5EF4-FFF2-40B4-BE49-F238E27FC236}">
                <a16:creationId xmlns:a16="http://schemas.microsoft.com/office/drawing/2014/main" id="{E22182BE-BAAB-E61E-AE59-EB9D06ECB118}"/>
              </a:ext>
            </a:extLst>
          </p:cNvPr>
          <p:cNvSpPr txBox="1"/>
          <p:nvPr/>
        </p:nvSpPr>
        <p:spPr>
          <a:xfrm>
            <a:off x="4810259" y="649480"/>
            <a:ext cx="6555347" cy="5546047"/>
          </a:xfrm>
          <a:prstGeom prst="rect">
            <a:avLst/>
          </a:prstGeom>
        </p:spPr>
        <p:txBody>
          <a:bodyPr vert="horz" lIns="91440" tIns="45720" rIns="91440" bIns="45720" rtlCol="0" anchor="ctr">
            <a:normAutofit/>
          </a:bodyPr>
          <a:lstStyle/>
          <a:p>
            <a:pPr marL="457200" indent="-457200" algn="just">
              <a:lnSpc>
                <a:spcPct val="160000"/>
              </a:lnSpc>
              <a:buFont typeface="Arial" panose="020B0604020202020204" pitchFamily="34" charset="0"/>
              <a:buChar char="•"/>
            </a:pPr>
            <a:endParaRPr lang="en-US" sz="2000" b="0" i="0">
              <a:effectLst/>
              <a:latin typeface="Söhne"/>
            </a:endParaRPr>
          </a:p>
        </p:txBody>
      </p:sp>
      <p:sp>
        <p:nvSpPr>
          <p:cNvPr id="3" name="Slide Number Placeholder 2">
            <a:extLst>
              <a:ext uri="{FF2B5EF4-FFF2-40B4-BE49-F238E27FC236}">
                <a16:creationId xmlns:a16="http://schemas.microsoft.com/office/drawing/2014/main" id="{46C70CCD-9C21-B1A3-014A-C259A6BB1D3B}"/>
              </a:ext>
            </a:extLst>
          </p:cNvPr>
          <p:cNvSpPr>
            <a:spLocks noGrp="1"/>
          </p:cNvSpPr>
          <p:nvPr>
            <p:ph type="sldNum" sz="quarter" idx="12"/>
          </p:nvPr>
        </p:nvSpPr>
        <p:spPr/>
        <p:txBody>
          <a:bodyPr/>
          <a:lstStyle/>
          <a:p>
            <a:fld id="{330EA680-D336-4FF7-8B7A-9848BB0A1C32}" type="slidenum">
              <a:rPr lang="en-US" smtClean="0"/>
              <a:t>2</a:t>
            </a:fld>
            <a:endParaRPr lang="en-US"/>
          </a:p>
        </p:txBody>
      </p:sp>
      <p:sp>
        <p:nvSpPr>
          <p:cNvPr id="4" name="TextBox 3">
            <a:extLst>
              <a:ext uri="{FF2B5EF4-FFF2-40B4-BE49-F238E27FC236}">
                <a16:creationId xmlns:a16="http://schemas.microsoft.com/office/drawing/2014/main" id="{EA3A3F7D-493D-A165-7526-0EC78BB4C5B1}"/>
              </a:ext>
            </a:extLst>
          </p:cNvPr>
          <p:cNvSpPr txBox="1"/>
          <p:nvPr/>
        </p:nvSpPr>
        <p:spPr>
          <a:xfrm>
            <a:off x="4461708" y="649480"/>
            <a:ext cx="7252447" cy="553997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just">
              <a:buFont typeface="Arial"/>
              <a:buChar char="•"/>
            </a:pPr>
            <a:r>
              <a:rPr lang="en-US">
                <a:solidFill>
                  <a:srgbClr val="343541"/>
                </a:solidFill>
                <a:cs typeface="Times New Roman"/>
              </a:rPr>
              <a:t>Marathon Digital Holdings, a pioneer in the cryptocurrency mining sector, understands the critical relevance of Bitcoin's hashrate volatility, which is a vital measure of the network's processing power.</a:t>
            </a:r>
            <a:endParaRPr lang="en-US">
              <a:cs typeface="Times New Roman"/>
            </a:endParaRPr>
          </a:p>
          <a:p>
            <a:pPr algn="just"/>
            <a:endParaRPr lang="en-US">
              <a:solidFill>
                <a:srgbClr val="343541"/>
              </a:solidFill>
              <a:cs typeface="Times New Roman"/>
            </a:endParaRPr>
          </a:p>
          <a:p>
            <a:pPr marL="285750" indent="-285750" algn="just">
              <a:buFont typeface="Arial"/>
              <a:buChar char="•"/>
            </a:pPr>
            <a:r>
              <a:rPr lang="en-US">
                <a:solidFill>
                  <a:srgbClr val="343541"/>
                </a:solidFill>
                <a:cs typeface="Times New Roman"/>
              </a:rPr>
              <a:t>Develop a precise predictive model to analyze Bitcoin's hashrate volatility, aiding Marathon Digital Holdings in strategic decision-making for mining operations.</a:t>
            </a:r>
          </a:p>
          <a:p>
            <a:pPr algn="just"/>
            <a:endParaRPr lang="en-US">
              <a:solidFill>
                <a:srgbClr val="343541"/>
              </a:solidFill>
              <a:cs typeface="Times New Roman"/>
            </a:endParaRPr>
          </a:p>
          <a:p>
            <a:pPr marL="285750" indent="-285750" algn="just">
              <a:buFont typeface="Arial"/>
              <a:buChar char="•"/>
            </a:pPr>
            <a:r>
              <a:rPr lang="en-US">
                <a:solidFill>
                  <a:srgbClr val="343541"/>
                </a:solidFill>
                <a:cs typeface="Times New Roman"/>
              </a:rPr>
              <a:t>Utilize a comprehensive dataset to explore the relationships between parameters like block height, timestamp, and reward fees, uncovering insights into hashrate changes.</a:t>
            </a:r>
          </a:p>
          <a:p>
            <a:pPr algn="just"/>
            <a:endParaRPr lang="en-US">
              <a:solidFill>
                <a:srgbClr val="343541"/>
              </a:solidFill>
              <a:cs typeface="Times New Roman"/>
            </a:endParaRPr>
          </a:p>
          <a:p>
            <a:pPr marL="285750" indent="-285750" algn="just">
              <a:buFont typeface="Arial"/>
              <a:buChar char="•"/>
            </a:pPr>
            <a:r>
              <a:rPr lang="en-US">
                <a:solidFill>
                  <a:srgbClr val="343541"/>
                </a:solidFill>
                <a:cs typeface="Times New Roman"/>
              </a:rPr>
              <a:t>Enhance Bitcoin network's stability and support Marathon Digital Holdings with data-driven decisions, optimizing mining strategies in response to dynamic market conditions.</a:t>
            </a:r>
          </a:p>
          <a:p>
            <a:pPr algn="just"/>
            <a:endParaRPr lang="en-US">
              <a:solidFill>
                <a:srgbClr val="343541"/>
              </a:solidFill>
              <a:cs typeface="Times New Roman"/>
            </a:endParaRPr>
          </a:p>
          <a:p>
            <a:pPr marL="285750" indent="-285750" algn="just">
              <a:buFont typeface="Arial"/>
              <a:buChar char="•"/>
            </a:pPr>
            <a:r>
              <a:rPr lang="en-US">
                <a:solidFill>
                  <a:srgbClr val="343541"/>
                </a:solidFill>
                <a:cs typeface="Times New Roman"/>
              </a:rPr>
              <a:t>Marathon Digital Holdings' commitment to understanding hashrate fluctuations paves the way for innovative mining practices and operational efficiency in the cryptocurrency sector.</a:t>
            </a:r>
          </a:p>
          <a:p>
            <a:pPr algn="just"/>
            <a:endParaRPr lang="en-US" sz="1200">
              <a:solidFill>
                <a:srgbClr val="374151"/>
              </a:solidFill>
              <a:cs typeface="Calibri"/>
            </a:endParaRPr>
          </a:p>
        </p:txBody>
      </p:sp>
    </p:spTree>
    <p:extLst>
      <p:ext uri="{BB962C8B-B14F-4D97-AF65-F5344CB8AC3E}">
        <p14:creationId xmlns:p14="http://schemas.microsoft.com/office/powerpoint/2010/main" val="25170330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7E7D81-39BB-4007-209B-999F5FC86CCD}"/>
              </a:ext>
            </a:extLst>
          </p:cNvPr>
          <p:cNvSpPr>
            <a:spLocks noGrp="1"/>
          </p:cNvSpPr>
          <p:nvPr>
            <p:ph type="title"/>
          </p:nvPr>
        </p:nvSpPr>
        <p:spPr>
          <a:xfrm>
            <a:off x="838200" y="365125"/>
            <a:ext cx="5256860" cy="441267"/>
          </a:xfrm>
        </p:spPr>
        <p:txBody>
          <a:bodyPr>
            <a:normAutofit fontScale="90000"/>
          </a:bodyPr>
          <a:lstStyle/>
          <a:p>
            <a:r>
              <a:rPr lang="en-US" sz="2200">
                <a:solidFill>
                  <a:schemeClr val="accent1"/>
                </a:solidFill>
                <a:ea typeface="+mj-lt"/>
                <a:cs typeface="+mj-lt"/>
              </a:rPr>
              <a:t>Individual project: Prediction of Bitcoin Revenue and Profit</a:t>
            </a:r>
          </a:p>
        </p:txBody>
      </p:sp>
      <p:pic>
        <p:nvPicPr>
          <p:cNvPr id="5" name="Picture 5" descr="A screenshot of a graph&#10;&#10;Description automatically generated">
            <a:extLst>
              <a:ext uri="{FF2B5EF4-FFF2-40B4-BE49-F238E27FC236}">
                <a16:creationId xmlns:a16="http://schemas.microsoft.com/office/drawing/2014/main" id="{FDCA2D02-23AC-6C2B-0165-24C275C8F0F0}"/>
              </a:ext>
            </a:extLst>
          </p:cNvPr>
          <p:cNvPicPr>
            <a:picLocks noGrp="1" noChangeAspect="1"/>
          </p:cNvPicPr>
          <p:nvPr>
            <p:ph idx="1"/>
          </p:nvPr>
        </p:nvPicPr>
        <p:blipFill>
          <a:blip r:embed="rId2"/>
          <a:stretch>
            <a:fillRect/>
          </a:stretch>
        </p:blipFill>
        <p:spPr>
          <a:xfrm>
            <a:off x="915184" y="922514"/>
            <a:ext cx="6749189" cy="4351338"/>
          </a:xfrm>
        </p:spPr>
      </p:pic>
      <p:sp>
        <p:nvSpPr>
          <p:cNvPr id="4" name="Slide Number Placeholder 3">
            <a:extLst>
              <a:ext uri="{FF2B5EF4-FFF2-40B4-BE49-F238E27FC236}">
                <a16:creationId xmlns:a16="http://schemas.microsoft.com/office/drawing/2014/main" id="{9656B071-EDFD-2012-5612-47B57C473AAC}"/>
              </a:ext>
            </a:extLst>
          </p:cNvPr>
          <p:cNvSpPr>
            <a:spLocks noGrp="1"/>
          </p:cNvSpPr>
          <p:nvPr>
            <p:ph type="sldNum" sz="quarter" idx="12"/>
          </p:nvPr>
        </p:nvSpPr>
        <p:spPr/>
        <p:txBody>
          <a:bodyPr/>
          <a:lstStyle/>
          <a:p>
            <a:fld id="{330EA680-D336-4FF7-8B7A-9848BB0A1C32}" type="slidenum">
              <a:rPr lang="en-US" smtClean="0"/>
              <a:t>20</a:t>
            </a:fld>
            <a:endParaRPr lang="en-US"/>
          </a:p>
        </p:txBody>
      </p:sp>
      <p:sp>
        <p:nvSpPr>
          <p:cNvPr id="7" name="TextBox 6">
            <a:extLst>
              <a:ext uri="{FF2B5EF4-FFF2-40B4-BE49-F238E27FC236}">
                <a16:creationId xmlns:a16="http://schemas.microsoft.com/office/drawing/2014/main" id="{E05E41D7-8000-B4AC-D7F8-EF57DE7C38AB}"/>
              </a:ext>
            </a:extLst>
          </p:cNvPr>
          <p:cNvSpPr txBox="1"/>
          <p:nvPr/>
        </p:nvSpPr>
        <p:spPr>
          <a:xfrm>
            <a:off x="7817555" y="959555"/>
            <a:ext cx="4261555" cy="553997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171450" indent="-171450" algn="just">
              <a:buFont typeface="Arial"/>
              <a:buChar char="•"/>
            </a:pPr>
            <a:r>
              <a:rPr lang="en-GB" sz="1600">
                <a:cs typeface="Times New Roman"/>
              </a:rPr>
              <a:t>The primary focus of this project is on predictive </a:t>
            </a:r>
            <a:r>
              <a:rPr lang="en-GB" sz="1600" err="1">
                <a:cs typeface="Times New Roman"/>
              </a:rPr>
              <a:t>modeling</a:t>
            </a:r>
            <a:r>
              <a:rPr lang="en-GB" sz="1600">
                <a:cs typeface="Times New Roman"/>
              </a:rPr>
              <a:t>, although data visualization and dashboarding may aid in exploratory data analysis and identifying trends in the data. </a:t>
            </a:r>
          </a:p>
          <a:p>
            <a:pPr marL="171450" indent="-171450" algn="just">
              <a:buFont typeface="Arial"/>
              <a:buChar char="•"/>
            </a:pPr>
            <a:r>
              <a:rPr lang="en-GB" sz="1600">
                <a:cs typeface="Times New Roman"/>
              </a:rPr>
              <a:t>The ultimate goal is to develop a robust model that can not only explain the causes behind hashrate fluctuations but also accurately predict future variations. </a:t>
            </a:r>
          </a:p>
          <a:p>
            <a:pPr marL="171450" indent="-171450" algn="just">
              <a:buFont typeface="Arial"/>
              <a:buChar char="•"/>
            </a:pPr>
            <a:r>
              <a:rPr lang="en-GB" sz="1600">
                <a:cs typeface="Times New Roman"/>
              </a:rPr>
              <a:t>By achieving this objective, the research will provide valuable insights for Marathon Digital Holdings and other stakeholders, enabling a better understanding of the dynamics of Bitcoin hashrate and potentially uncovering any intentional manipulation or other factors affecting the hashrate. </a:t>
            </a:r>
            <a:endParaRPr lang="en-US" sz="1600">
              <a:cs typeface="Calibri" panose="020F0502020204030204"/>
            </a:endParaRPr>
          </a:p>
          <a:p>
            <a:pPr marL="171450" indent="-171450" algn="just">
              <a:buFont typeface="Arial"/>
              <a:buChar char="•"/>
            </a:pPr>
            <a:r>
              <a:rPr lang="en-GB" sz="1600">
                <a:cs typeface="Times New Roman"/>
              </a:rPr>
              <a:t>The dashboard created for the project will assist in visualizing the relationships between various variables in the dataset, further enhancing the understanding of the data and its implications for the Bitcoin hashrate.</a:t>
            </a:r>
            <a:endParaRPr lang="en-US" sz="1600">
              <a:cs typeface="Calibri"/>
            </a:endParaRPr>
          </a:p>
          <a:p>
            <a:pPr algn="l"/>
            <a:endParaRPr lang="en-US">
              <a:cs typeface="Calibri"/>
            </a:endParaRPr>
          </a:p>
        </p:txBody>
      </p:sp>
      <p:sp>
        <p:nvSpPr>
          <p:cNvPr id="9" name="TextBox 8">
            <a:extLst>
              <a:ext uri="{FF2B5EF4-FFF2-40B4-BE49-F238E27FC236}">
                <a16:creationId xmlns:a16="http://schemas.microsoft.com/office/drawing/2014/main" id="{2143080D-1E81-A8D9-700F-212F56C5853E}"/>
              </a:ext>
            </a:extLst>
          </p:cNvPr>
          <p:cNvSpPr txBox="1"/>
          <p:nvPr/>
        </p:nvSpPr>
        <p:spPr>
          <a:xfrm>
            <a:off x="874888" y="6077185"/>
            <a:ext cx="3725333"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cs typeface="Calibri"/>
              </a:rPr>
              <a:t>Author: Vishaka Mohan Mohana</a:t>
            </a:r>
          </a:p>
        </p:txBody>
      </p:sp>
    </p:spTree>
    <p:extLst>
      <p:ext uri="{BB962C8B-B14F-4D97-AF65-F5344CB8AC3E}">
        <p14:creationId xmlns:p14="http://schemas.microsoft.com/office/powerpoint/2010/main" val="18193970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94D3DE-CFB9-A9C4-6CF1-C7DAD8B7ABAA}"/>
              </a:ext>
            </a:extLst>
          </p:cNvPr>
          <p:cNvSpPr>
            <a:spLocks noGrp="1"/>
          </p:cNvSpPr>
          <p:nvPr>
            <p:ph type="title"/>
          </p:nvPr>
        </p:nvSpPr>
        <p:spPr>
          <a:xfrm>
            <a:off x="838200" y="365125"/>
            <a:ext cx="8222202" cy="526573"/>
          </a:xfrm>
        </p:spPr>
        <p:txBody>
          <a:bodyPr/>
          <a:lstStyle/>
          <a:p>
            <a:r>
              <a:rPr lang="en-US" sz="2200">
                <a:solidFill>
                  <a:schemeClr val="accent1"/>
                </a:solidFill>
                <a:ea typeface="+mj-lt"/>
                <a:cs typeface="+mj-lt"/>
              </a:rPr>
              <a:t>Individual project : Blockchain Security Assessment and Risk Mitigation</a:t>
            </a:r>
          </a:p>
        </p:txBody>
      </p:sp>
      <p:pic>
        <p:nvPicPr>
          <p:cNvPr id="5" name="Picture 5" descr="A screenshot of a security management dashboard&#10;&#10;Description automatically generated">
            <a:extLst>
              <a:ext uri="{FF2B5EF4-FFF2-40B4-BE49-F238E27FC236}">
                <a16:creationId xmlns:a16="http://schemas.microsoft.com/office/drawing/2014/main" id="{C757D9B6-EC92-ED59-90D9-77F81410B16E}"/>
              </a:ext>
            </a:extLst>
          </p:cNvPr>
          <p:cNvPicPr>
            <a:picLocks noGrp="1" noChangeAspect="1"/>
          </p:cNvPicPr>
          <p:nvPr>
            <p:ph idx="1"/>
          </p:nvPr>
        </p:nvPicPr>
        <p:blipFill>
          <a:blip r:embed="rId2"/>
          <a:stretch>
            <a:fillRect/>
          </a:stretch>
        </p:blipFill>
        <p:spPr>
          <a:xfrm>
            <a:off x="5855240" y="1444757"/>
            <a:ext cx="5556588" cy="4166123"/>
          </a:xfrm>
        </p:spPr>
      </p:pic>
      <p:pic>
        <p:nvPicPr>
          <p:cNvPr id="6" name="Picture 6" descr="A graph of a daily transfer&#10;&#10;Description automatically generated">
            <a:extLst>
              <a:ext uri="{FF2B5EF4-FFF2-40B4-BE49-F238E27FC236}">
                <a16:creationId xmlns:a16="http://schemas.microsoft.com/office/drawing/2014/main" id="{9BA89DBC-08B1-A1C0-6126-C816E5063D2D}"/>
              </a:ext>
            </a:extLst>
          </p:cNvPr>
          <p:cNvPicPr>
            <a:picLocks noChangeAspect="1"/>
          </p:cNvPicPr>
          <p:nvPr/>
        </p:nvPicPr>
        <p:blipFill>
          <a:blip r:embed="rId3"/>
          <a:stretch>
            <a:fillRect/>
          </a:stretch>
        </p:blipFill>
        <p:spPr>
          <a:xfrm>
            <a:off x="1106751" y="3037623"/>
            <a:ext cx="4407762" cy="2417724"/>
          </a:xfrm>
          <a:prstGeom prst="rect">
            <a:avLst/>
          </a:prstGeom>
        </p:spPr>
      </p:pic>
      <p:sp>
        <p:nvSpPr>
          <p:cNvPr id="7" name="TextBox 6">
            <a:extLst>
              <a:ext uri="{FF2B5EF4-FFF2-40B4-BE49-F238E27FC236}">
                <a16:creationId xmlns:a16="http://schemas.microsoft.com/office/drawing/2014/main" id="{C326C698-057B-0314-45FB-5364C1FFF27D}"/>
              </a:ext>
            </a:extLst>
          </p:cNvPr>
          <p:cNvSpPr txBox="1"/>
          <p:nvPr/>
        </p:nvSpPr>
        <p:spPr>
          <a:xfrm>
            <a:off x="1109709" y="1649767"/>
            <a:ext cx="4222810"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b="1">
                <a:ea typeface="+mn-lt"/>
                <a:cs typeface="+mn-lt"/>
              </a:rPr>
              <a:t>Project Objective:</a:t>
            </a:r>
            <a:r>
              <a:rPr lang="en-US" sz="1600">
                <a:solidFill>
                  <a:srgbClr val="374151"/>
                </a:solidFill>
                <a:ea typeface="+mn-lt"/>
                <a:cs typeface="+mn-lt"/>
              </a:rPr>
              <a:t> Evaluating Marathon's blockchain infrastructure security and devising proactive measures to safeguard their valuable Bitcoin holdings from potential threats.</a:t>
            </a:r>
            <a:endParaRPr lang="en-US" sz="1600"/>
          </a:p>
        </p:txBody>
      </p:sp>
      <p:sp>
        <p:nvSpPr>
          <p:cNvPr id="8" name="TextBox 7">
            <a:extLst>
              <a:ext uri="{FF2B5EF4-FFF2-40B4-BE49-F238E27FC236}">
                <a16:creationId xmlns:a16="http://schemas.microsoft.com/office/drawing/2014/main" id="{2A6E9907-CCFF-8A3C-3499-A9C700C0C716}"/>
              </a:ext>
            </a:extLst>
          </p:cNvPr>
          <p:cNvSpPr txBox="1"/>
          <p:nvPr/>
        </p:nvSpPr>
        <p:spPr>
          <a:xfrm>
            <a:off x="7945514" y="5800077"/>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ea typeface="Calibri"/>
                <a:cs typeface="Calibri"/>
              </a:rPr>
              <a:t>Dashboard</a:t>
            </a:r>
            <a:endParaRPr lang="en-US"/>
          </a:p>
        </p:txBody>
      </p:sp>
      <p:sp>
        <p:nvSpPr>
          <p:cNvPr id="9" name="TextBox 8">
            <a:extLst>
              <a:ext uri="{FF2B5EF4-FFF2-40B4-BE49-F238E27FC236}">
                <a16:creationId xmlns:a16="http://schemas.microsoft.com/office/drawing/2014/main" id="{C08D855D-6CD0-28B8-FE27-5CA61EE0346B}"/>
              </a:ext>
            </a:extLst>
          </p:cNvPr>
          <p:cNvSpPr txBox="1"/>
          <p:nvPr/>
        </p:nvSpPr>
        <p:spPr>
          <a:xfrm>
            <a:off x="8019495" y="5518951"/>
            <a:ext cx="172226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10" name="TextBox 9">
            <a:extLst>
              <a:ext uri="{FF2B5EF4-FFF2-40B4-BE49-F238E27FC236}">
                <a16:creationId xmlns:a16="http://schemas.microsoft.com/office/drawing/2014/main" id="{60EB817F-6A9A-573F-809A-E3B121EE62A2}"/>
              </a:ext>
            </a:extLst>
          </p:cNvPr>
          <p:cNvSpPr txBox="1"/>
          <p:nvPr/>
        </p:nvSpPr>
        <p:spPr>
          <a:xfrm>
            <a:off x="1405631" y="5607728"/>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ea typeface="Calibri"/>
                <a:cs typeface="Calibri"/>
              </a:rPr>
              <a:t>Transactions</a:t>
            </a:r>
            <a:endParaRPr lang="en-US"/>
          </a:p>
        </p:txBody>
      </p:sp>
      <p:sp>
        <p:nvSpPr>
          <p:cNvPr id="11" name="TextBox 10">
            <a:extLst>
              <a:ext uri="{FF2B5EF4-FFF2-40B4-BE49-F238E27FC236}">
                <a16:creationId xmlns:a16="http://schemas.microsoft.com/office/drawing/2014/main" id="{B2204ADE-9F97-1FA8-DD5D-CA600741DFCF}"/>
              </a:ext>
            </a:extLst>
          </p:cNvPr>
          <p:cNvSpPr txBox="1"/>
          <p:nvPr/>
        </p:nvSpPr>
        <p:spPr>
          <a:xfrm>
            <a:off x="303320" y="6266155"/>
            <a:ext cx="274319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ea typeface="Calibri"/>
                <a:cs typeface="Calibri"/>
              </a:rPr>
              <a:t>Author :  Mohan Samala</a:t>
            </a:r>
            <a:endParaRPr lang="en-US" sz="1400"/>
          </a:p>
        </p:txBody>
      </p:sp>
      <p:sp>
        <p:nvSpPr>
          <p:cNvPr id="3" name="Slide Number Placeholder 2">
            <a:extLst>
              <a:ext uri="{FF2B5EF4-FFF2-40B4-BE49-F238E27FC236}">
                <a16:creationId xmlns:a16="http://schemas.microsoft.com/office/drawing/2014/main" id="{A46DD297-174E-AFF8-FB40-740B45FE684C}"/>
              </a:ext>
            </a:extLst>
          </p:cNvPr>
          <p:cNvSpPr>
            <a:spLocks noGrp="1"/>
          </p:cNvSpPr>
          <p:nvPr>
            <p:ph type="sldNum" sz="quarter" idx="12"/>
          </p:nvPr>
        </p:nvSpPr>
        <p:spPr/>
        <p:txBody>
          <a:bodyPr/>
          <a:lstStyle/>
          <a:p>
            <a:fld id="{330EA680-D336-4FF7-8B7A-9848BB0A1C32}" type="slidenum">
              <a:rPr lang="en-US" smtClean="0"/>
              <a:t>21</a:t>
            </a:fld>
            <a:endParaRPr lang="en-US"/>
          </a:p>
        </p:txBody>
      </p:sp>
    </p:spTree>
    <p:extLst>
      <p:ext uri="{BB962C8B-B14F-4D97-AF65-F5344CB8AC3E}">
        <p14:creationId xmlns:p14="http://schemas.microsoft.com/office/powerpoint/2010/main" val="28293810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94D3DE-CFB9-A9C4-6CF1-C7DAD8B7ABAA}"/>
              </a:ext>
            </a:extLst>
          </p:cNvPr>
          <p:cNvSpPr>
            <a:spLocks noGrp="1"/>
          </p:cNvSpPr>
          <p:nvPr>
            <p:ph type="title"/>
          </p:nvPr>
        </p:nvSpPr>
        <p:spPr>
          <a:xfrm>
            <a:off x="1468821" y="356367"/>
            <a:ext cx="9448408" cy="526573"/>
          </a:xfrm>
        </p:spPr>
        <p:txBody>
          <a:bodyPr>
            <a:normAutofit fontScale="90000"/>
          </a:bodyPr>
          <a:lstStyle/>
          <a:p>
            <a:r>
              <a:rPr lang="en-US" sz="2200">
                <a:solidFill>
                  <a:schemeClr val="accent1"/>
                </a:solidFill>
                <a:ea typeface="+mj-lt"/>
                <a:cs typeface="+mj-lt"/>
              </a:rPr>
              <a:t>Individual Project : Optimizing Bitcoin Mining Strategies through a Hybrid Analytical Approach: Data-Driven Insights for Efficiency, Sustainability, and Profitability</a:t>
            </a:r>
          </a:p>
        </p:txBody>
      </p:sp>
      <p:sp>
        <p:nvSpPr>
          <p:cNvPr id="7" name="TextBox 6">
            <a:extLst>
              <a:ext uri="{FF2B5EF4-FFF2-40B4-BE49-F238E27FC236}">
                <a16:creationId xmlns:a16="http://schemas.microsoft.com/office/drawing/2014/main" id="{C326C698-057B-0314-45FB-5364C1FFF27D}"/>
              </a:ext>
            </a:extLst>
          </p:cNvPr>
          <p:cNvSpPr txBox="1"/>
          <p:nvPr/>
        </p:nvSpPr>
        <p:spPr>
          <a:xfrm>
            <a:off x="435295" y="1229354"/>
            <a:ext cx="4222810" cy="181588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b="1">
                <a:ea typeface="+mn-lt"/>
                <a:cs typeface="+mn-lt"/>
              </a:rPr>
              <a:t>Project Objective:</a:t>
            </a:r>
            <a:r>
              <a:rPr lang="en-US" sz="1600">
                <a:solidFill>
                  <a:srgbClr val="374151"/>
                </a:solidFill>
                <a:ea typeface="+mn-lt"/>
                <a:cs typeface="+mn-lt"/>
              </a:rPr>
              <a:t> </a:t>
            </a:r>
            <a:endParaRPr lang="en-US" sz="1600">
              <a:solidFill>
                <a:srgbClr val="000000"/>
              </a:solidFill>
              <a:ea typeface="+mn-lt"/>
              <a:cs typeface="+mn-lt"/>
            </a:endParaRPr>
          </a:p>
          <a:p>
            <a:pPr algn="just"/>
            <a:r>
              <a:rPr lang="en-US" sz="1600">
                <a:solidFill>
                  <a:srgbClr val="374151"/>
                </a:solidFill>
                <a:ea typeface="+mn-lt"/>
                <a:cs typeface="+mn-lt"/>
              </a:rPr>
              <a:t>The objective of this project is to identify and develop an optimal Bitcoin mining strategy by employing a hybrid analytical approach that integrates quantitative analysis, machine learning optimization, and qualitative insights. </a:t>
            </a:r>
            <a:endParaRPr lang="en-US" sz="1600">
              <a:solidFill>
                <a:srgbClr val="000000"/>
              </a:solidFill>
              <a:ea typeface="+mn-lt"/>
              <a:cs typeface="+mn-lt"/>
            </a:endParaRPr>
          </a:p>
          <a:p>
            <a:pPr algn="just"/>
            <a:endParaRPr lang="en-US" sz="1600">
              <a:solidFill>
                <a:srgbClr val="374151"/>
              </a:solidFill>
              <a:ea typeface="+mn-lt"/>
              <a:cs typeface="+mn-lt"/>
            </a:endParaRPr>
          </a:p>
        </p:txBody>
      </p:sp>
      <p:sp>
        <p:nvSpPr>
          <p:cNvPr id="11" name="TextBox 10">
            <a:extLst>
              <a:ext uri="{FF2B5EF4-FFF2-40B4-BE49-F238E27FC236}">
                <a16:creationId xmlns:a16="http://schemas.microsoft.com/office/drawing/2014/main" id="{B2204ADE-9F97-1FA8-DD5D-CA600741DFCF}"/>
              </a:ext>
            </a:extLst>
          </p:cNvPr>
          <p:cNvSpPr txBox="1"/>
          <p:nvPr/>
        </p:nvSpPr>
        <p:spPr>
          <a:xfrm>
            <a:off x="128148" y="6441327"/>
            <a:ext cx="274319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ea typeface="Calibri"/>
                <a:cs typeface="Calibri"/>
              </a:rPr>
              <a:t>Author :  Richa Umesh </a:t>
            </a:r>
            <a:r>
              <a:rPr lang="en-US" sz="1400" err="1">
                <a:ea typeface="Calibri"/>
                <a:cs typeface="Calibri"/>
              </a:rPr>
              <a:t>Rambhia</a:t>
            </a:r>
            <a:endParaRPr lang="en-US" sz="1400" err="1"/>
          </a:p>
        </p:txBody>
      </p:sp>
      <p:pic>
        <p:nvPicPr>
          <p:cNvPr id="13" name="Picture 13" descr="A graph of a bitcoin opening price&#10;&#10;Description automatically generated">
            <a:extLst>
              <a:ext uri="{FF2B5EF4-FFF2-40B4-BE49-F238E27FC236}">
                <a16:creationId xmlns:a16="http://schemas.microsoft.com/office/drawing/2014/main" id="{01788F3F-645E-8300-C8BC-499220E7E21B}"/>
              </a:ext>
            </a:extLst>
          </p:cNvPr>
          <p:cNvPicPr>
            <a:picLocks noChangeAspect="1"/>
          </p:cNvPicPr>
          <p:nvPr/>
        </p:nvPicPr>
        <p:blipFill>
          <a:blip r:embed="rId2"/>
          <a:stretch>
            <a:fillRect/>
          </a:stretch>
        </p:blipFill>
        <p:spPr>
          <a:xfrm>
            <a:off x="6782676" y="1022137"/>
            <a:ext cx="5186855" cy="3097036"/>
          </a:xfrm>
          <a:prstGeom prst="rect">
            <a:avLst/>
          </a:prstGeom>
        </p:spPr>
      </p:pic>
      <p:sp>
        <p:nvSpPr>
          <p:cNvPr id="14" name="TextBox 13">
            <a:extLst>
              <a:ext uri="{FF2B5EF4-FFF2-40B4-BE49-F238E27FC236}">
                <a16:creationId xmlns:a16="http://schemas.microsoft.com/office/drawing/2014/main" id="{C2AC73C2-412F-2358-8370-354F7BEF6386}"/>
              </a:ext>
            </a:extLst>
          </p:cNvPr>
          <p:cNvSpPr txBox="1"/>
          <p:nvPr/>
        </p:nvSpPr>
        <p:spPr>
          <a:xfrm>
            <a:off x="7316952" y="4251435"/>
            <a:ext cx="4477406" cy="206210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solidFill>
                  <a:srgbClr val="374151"/>
                </a:solidFill>
              </a:rPr>
              <a:t>The aim is to provide evidence-based recommendations and tools that enhance the efficiency, sustainability, and profitability of Bitcoin mining operations, while also addressing data governance, ethical considerations, social responsibility, and effective business leadership within the cryptocurrency mining landscape.</a:t>
            </a:r>
            <a:endParaRPr lang="en-US">
              <a:cs typeface="Calibri" panose="020F0502020204030204"/>
            </a:endParaRPr>
          </a:p>
        </p:txBody>
      </p:sp>
      <p:pic>
        <p:nvPicPr>
          <p:cNvPr id="15" name="Picture 15" descr="A graph showing the price of bitcoin&#10;&#10;Description automatically generated">
            <a:extLst>
              <a:ext uri="{FF2B5EF4-FFF2-40B4-BE49-F238E27FC236}">
                <a16:creationId xmlns:a16="http://schemas.microsoft.com/office/drawing/2014/main" id="{B9AD6EA8-2319-A791-4C2F-F6B3F2A62A8B}"/>
              </a:ext>
            </a:extLst>
          </p:cNvPr>
          <p:cNvPicPr>
            <a:picLocks noChangeAspect="1"/>
          </p:cNvPicPr>
          <p:nvPr/>
        </p:nvPicPr>
        <p:blipFill>
          <a:blip r:embed="rId3"/>
          <a:stretch>
            <a:fillRect/>
          </a:stretch>
        </p:blipFill>
        <p:spPr>
          <a:xfrm>
            <a:off x="318815" y="3049049"/>
            <a:ext cx="6001406" cy="2984593"/>
          </a:xfrm>
          <a:prstGeom prst="rect">
            <a:avLst/>
          </a:prstGeom>
        </p:spPr>
      </p:pic>
      <p:sp>
        <p:nvSpPr>
          <p:cNvPr id="3" name="Slide Number Placeholder 2">
            <a:extLst>
              <a:ext uri="{FF2B5EF4-FFF2-40B4-BE49-F238E27FC236}">
                <a16:creationId xmlns:a16="http://schemas.microsoft.com/office/drawing/2014/main" id="{B28C1638-47F3-7E3E-1AF4-0FB03E20707A}"/>
              </a:ext>
            </a:extLst>
          </p:cNvPr>
          <p:cNvSpPr>
            <a:spLocks noGrp="1"/>
          </p:cNvSpPr>
          <p:nvPr>
            <p:ph type="sldNum" sz="quarter" idx="12"/>
          </p:nvPr>
        </p:nvSpPr>
        <p:spPr/>
        <p:txBody>
          <a:bodyPr/>
          <a:lstStyle/>
          <a:p>
            <a:fld id="{330EA680-D336-4FF7-8B7A-9848BB0A1C32}" type="slidenum">
              <a:rPr lang="en-US" smtClean="0"/>
              <a:t>22</a:t>
            </a:fld>
            <a:endParaRPr lang="en-US"/>
          </a:p>
        </p:txBody>
      </p:sp>
    </p:spTree>
    <p:extLst>
      <p:ext uri="{BB962C8B-B14F-4D97-AF65-F5344CB8AC3E}">
        <p14:creationId xmlns:p14="http://schemas.microsoft.com/office/powerpoint/2010/main" val="4649923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3">
            <a:extLst>
              <a:ext uri="{FF2B5EF4-FFF2-40B4-BE49-F238E27FC236}">
                <a16:creationId xmlns:a16="http://schemas.microsoft.com/office/drawing/2014/main" id="{6C4028FD-8BAA-4A19-BFDE-594D991B7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7860B6C-32C2-1964-E173-712C22071443}"/>
              </a:ext>
            </a:extLst>
          </p:cNvPr>
          <p:cNvSpPr>
            <a:spLocks noGrp="1"/>
          </p:cNvSpPr>
          <p:nvPr>
            <p:ph type="title"/>
          </p:nvPr>
        </p:nvSpPr>
        <p:spPr>
          <a:xfrm>
            <a:off x="838200" y="556995"/>
            <a:ext cx="10515600" cy="1133693"/>
          </a:xfrm>
        </p:spPr>
        <p:txBody>
          <a:bodyPr>
            <a:normAutofit/>
          </a:bodyPr>
          <a:lstStyle/>
          <a:p>
            <a:r>
              <a:rPr lang="en-US" sz="4000" b="1">
                <a:latin typeface="Times New Roman"/>
                <a:cs typeface="Times New Roman"/>
              </a:rPr>
              <a:t>Bitcoin Mining-Unveiling its Climate Damages</a:t>
            </a:r>
            <a:endParaRPr lang="en-US" sz="4000">
              <a:latin typeface="Times New Roman"/>
              <a:cs typeface="Times New Roman"/>
            </a:endParaRPr>
          </a:p>
        </p:txBody>
      </p:sp>
      <p:pic>
        <p:nvPicPr>
          <p:cNvPr id="5" name="Picture 5" descr="A graph of electricity usage&#10;&#10;Description automatically generated">
            <a:extLst>
              <a:ext uri="{FF2B5EF4-FFF2-40B4-BE49-F238E27FC236}">
                <a16:creationId xmlns:a16="http://schemas.microsoft.com/office/drawing/2014/main" id="{3A930F03-52C9-D436-A73A-A59B8CC78A85}"/>
              </a:ext>
            </a:extLst>
          </p:cNvPr>
          <p:cNvPicPr>
            <a:picLocks noGrp="1" noChangeAspect="1"/>
          </p:cNvPicPr>
          <p:nvPr>
            <p:ph idx="1"/>
          </p:nvPr>
        </p:nvPicPr>
        <p:blipFill>
          <a:blip r:embed="rId2"/>
          <a:stretch>
            <a:fillRect/>
          </a:stretch>
        </p:blipFill>
        <p:spPr>
          <a:xfrm>
            <a:off x="627861" y="3059078"/>
            <a:ext cx="4499635" cy="2826968"/>
          </a:xfrm>
        </p:spPr>
      </p:pic>
      <p:pic>
        <p:nvPicPr>
          <p:cNvPr id="6" name="Picture 6" descr="A graph of gas emissions&#10;&#10;Description automatically generated">
            <a:extLst>
              <a:ext uri="{FF2B5EF4-FFF2-40B4-BE49-F238E27FC236}">
                <a16:creationId xmlns:a16="http://schemas.microsoft.com/office/drawing/2014/main" id="{AE85B52A-DC52-F16D-2443-070E7399649D}"/>
              </a:ext>
            </a:extLst>
          </p:cNvPr>
          <p:cNvPicPr>
            <a:picLocks noChangeAspect="1"/>
          </p:cNvPicPr>
          <p:nvPr/>
        </p:nvPicPr>
        <p:blipFill>
          <a:blip r:embed="rId3"/>
          <a:stretch>
            <a:fillRect/>
          </a:stretch>
        </p:blipFill>
        <p:spPr>
          <a:xfrm>
            <a:off x="6205060" y="3912902"/>
            <a:ext cx="4235964" cy="1974886"/>
          </a:xfrm>
          <a:prstGeom prst="rect">
            <a:avLst/>
          </a:prstGeom>
        </p:spPr>
      </p:pic>
      <p:sp>
        <p:nvSpPr>
          <p:cNvPr id="8" name="TextBox 7">
            <a:extLst>
              <a:ext uri="{FF2B5EF4-FFF2-40B4-BE49-F238E27FC236}">
                <a16:creationId xmlns:a16="http://schemas.microsoft.com/office/drawing/2014/main" id="{B03019E8-6532-636F-1174-E882AED65AC0}"/>
              </a:ext>
            </a:extLst>
          </p:cNvPr>
          <p:cNvSpPr txBox="1"/>
          <p:nvPr/>
        </p:nvSpPr>
        <p:spPr>
          <a:xfrm>
            <a:off x="481549" y="1828676"/>
            <a:ext cx="5322375" cy="89255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defTabSz="704088">
              <a:spcAft>
                <a:spcPts val="600"/>
              </a:spcAft>
            </a:pPr>
            <a:r>
              <a:rPr lang="en-US" sz="1300" b="1" u="sng">
                <a:cs typeface="Times New Roman"/>
              </a:rPr>
              <a:t>Objective:</a:t>
            </a:r>
            <a:r>
              <a:rPr lang="en-US" sz="1300">
                <a:cs typeface="Times New Roman"/>
              </a:rPr>
              <a:t> Conduct a comprehensive economic estimation of the climate damages caused by Bitcoin mining. This will involve quantifying the carbon footprint, greenhouse gas emissions, and other environmental impacts associated with the energy-intensive mining process. </a:t>
            </a:r>
            <a:endParaRPr lang="en-US"/>
          </a:p>
        </p:txBody>
      </p:sp>
      <p:pic>
        <p:nvPicPr>
          <p:cNvPr id="9" name="Picture 9" descr="A map of united states with red and yellow areas&#10;&#10;Description automatically generated">
            <a:extLst>
              <a:ext uri="{FF2B5EF4-FFF2-40B4-BE49-F238E27FC236}">
                <a16:creationId xmlns:a16="http://schemas.microsoft.com/office/drawing/2014/main" id="{44794CA1-0BD3-A66B-2D05-98F1F118D62B}"/>
              </a:ext>
            </a:extLst>
          </p:cNvPr>
          <p:cNvPicPr>
            <a:picLocks noChangeAspect="1"/>
          </p:cNvPicPr>
          <p:nvPr/>
        </p:nvPicPr>
        <p:blipFill>
          <a:blip r:embed="rId4"/>
          <a:stretch>
            <a:fillRect/>
          </a:stretch>
        </p:blipFill>
        <p:spPr>
          <a:xfrm>
            <a:off x="6095415" y="1769302"/>
            <a:ext cx="4241871" cy="1773603"/>
          </a:xfrm>
          <a:prstGeom prst="rect">
            <a:avLst/>
          </a:prstGeom>
        </p:spPr>
      </p:pic>
      <p:sp>
        <p:nvSpPr>
          <p:cNvPr id="10" name="TextBox 9">
            <a:extLst>
              <a:ext uri="{FF2B5EF4-FFF2-40B4-BE49-F238E27FC236}">
                <a16:creationId xmlns:a16="http://schemas.microsoft.com/office/drawing/2014/main" id="{424B90AD-DE71-11F0-AE63-912FCE2393B6}"/>
              </a:ext>
            </a:extLst>
          </p:cNvPr>
          <p:cNvSpPr txBox="1"/>
          <p:nvPr/>
        </p:nvSpPr>
        <p:spPr>
          <a:xfrm>
            <a:off x="570129" y="6315281"/>
            <a:ext cx="3333064"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cs typeface="Calibri"/>
              </a:rPr>
              <a:t>Author: Shraddha Reddy</a:t>
            </a:r>
          </a:p>
        </p:txBody>
      </p:sp>
      <p:sp>
        <p:nvSpPr>
          <p:cNvPr id="3" name="Slide Number Placeholder 2">
            <a:extLst>
              <a:ext uri="{FF2B5EF4-FFF2-40B4-BE49-F238E27FC236}">
                <a16:creationId xmlns:a16="http://schemas.microsoft.com/office/drawing/2014/main" id="{DAC8E070-E2C1-4AF8-E16A-951E62B23531}"/>
              </a:ext>
            </a:extLst>
          </p:cNvPr>
          <p:cNvSpPr>
            <a:spLocks noGrp="1"/>
          </p:cNvSpPr>
          <p:nvPr>
            <p:ph type="sldNum" sz="quarter" idx="12"/>
          </p:nvPr>
        </p:nvSpPr>
        <p:spPr/>
        <p:txBody>
          <a:bodyPr/>
          <a:lstStyle/>
          <a:p>
            <a:fld id="{330EA680-D336-4FF7-8B7A-9848BB0A1C32}" type="slidenum">
              <a:rPr lang="en-US" smtClean="0"/>
              <a:t>23</a:t>
            </a:fld>
            <a:endParaRPr lang="en-US"/>
          </a:p>
        </p:txBody>
      </p:sp>
    </p:spTree>
    <p:extLst>
      <p:ext uri="{BB962C8B-B14F-4D97-AF65-F5344CB8AC3E}">
        <p14:creationId xmlns:p14="http://schemas.microsoft.com/office/powerpoint/2010/main" val="7074956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99ED5833-B85B-4103-8A3B-CAB0308E6C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5BCEBA3-490E-1A06-A8EF-6931DBA20961}"/>
              </a:ext>
            </a:extLst>
          </p:cNvPr>
          <p:cNvSpPr>
            <a:spLocks noGrp="1"/>
          </p:cNvSpPr>
          <p:nvPr>
            <p:ph type="title"/>
          </p:nvPr>
        </p:nvSpPr>
        <p:spPr>
          <a:xfrm>
            <a:off x="838200" y="365125"/>
            <a:ext cx="10515600" cy="537400"/>
          </a:xfrm>
        </p:spPr>
        <p:txBody>
          <a:bodyPr vert="horz" lIns="91440" tIns="45720" rIns="91440" bIns="45720" rtlCol="0" anchor="ctr">
            <a:normAutofit/>
          </a:bodyPr>
          <a:lstStyle/>
          <a:p>
            <a:r>
              <a:rPr lang="en-US" sz="3200" kern="1200">
                <a:solidFill>
                  <a:schemeClr val="tx1"/>
                </a:solidFill>
                <a:latin typeface="+mj-lt"/>
                <a:ea typeface="+mj-ea"/>
                <a:cs typeface="+mj-cs"/>
              </a:rPr>
              <a:t>Principal Component Analysis of Bitcoin Hashrate</a:t>
            </a:r>
          </a:p>
        </p:txBody>
      </p:sp>
      <p:pic>
        <p:nvPicPr>
          <p:cNvPr id="7" name="Picture 6" descr="A graph with numbers and letters&#10;&#10;Description automatically generated">
            <a:extLst>
              <a:ext uri="{FF2B5EF4-FFF2-40B4-BE49-F238E27FC236}">
                <a16:creationId xmlns:a16="http://schemas.microsoft.com/office/drawing/2014/main" id="{D79B3469-223F-9D70-B941-D8336E08A1F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2423" y="1094771"/>
            <a:ext cx="4868900" cy="3755100"/>
          </a:xfrm>
          <a:prstGeom prst="rect">
            <a:avLst/>
          </a:prstGeom>
        </p:spPr>
      </p:pic>
      <p:pic>
        <p:nvPicPr>
          <p:cNvPr id="5" name="Picture 4" descr="A graph showing a line&#10;&#10;Description automatically generated">
            <a:extLst>
              <a:ext uri="{FF2B5EF4-FFF2-40B4-BE49-F238E27FC236}">
                <a16:creationId xmlns:a16="http://schemas.microsoft.com/office/drawing/2014/main" id="{C647ACF7-EC22-1891-9D0D-E6832B3641F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r="3298"/>
          <a:stretch/>
        </p:blipFill>
        <p:spPr>
          <a:xfrm>
            <a:off x="6270678" y="1267650"/>
            <a:ext cx="5012860" cy="3239868"/>
          </a:xfrm>
          <a:prstGeom prst="rect">
            <a:avLst/>
          </a:prstGeom>
        </p:spPr>
      </p:pic>
      <p:sp>
        <p:nvSpPr>
          <p:cNvPr id="4" name="Slide Number Placeholder 3">
            <a:extLst>
              <a:ext uri="{FF2B5EF4-FFF2-40B4-BE49-F238E27FC236}">
                <a16:creationId xmlns:a16="http://schemas.microsoft.com/office/drawing/2014/main" id="{E85CA9EA-29A2-73A2-C45D-68B0875A05EB}"/>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330EA680-D336-4FF7-8B7A-9848BB0A1C32}" type="slidenum">
              <a:rPr lang="en-US" smtClean="0"/>
              <a:pPr>
                <a:spcAft>
                  <a:spcPts val="600"/>
                </a:spcAft>
              </a:pPr>
              <a:t>24</a:t>
            </a:fld>
            <a:endParaRPr lang="en-US"/>
          </a:p>
        </p:txBody>
      </p:sp>
      <p:sp>
        <p:nvSpPr>
          <p:cNvPr id="8" name="TextBox 7">
            <a:extLst>
              <a:ext uri="{FF2B5EF4-FFF2-40B4-BE49-F238E27FC236}">
                <a16:creationId xmlns:a16="http://schemas.microsoft.com/office/drawing/2014/main" id="{D02C2EA0-CDF9-7656-BE87-3E8993E312D3}"/>
              </a:ext>
            </a:extLst>
          </p:cNvPr>
          <p:cNvSpPr txBox="1"/>
          <p:nvPr/>
        </p:nvSpPr>
        <p:spPr>
          <a:xfrm>
            <a:off x="838200" y="5042118"/>
            <a:ext cx="10182101" cy="1323439"/>
          </a:xfrm>
          <a:prstGeom prst="rect">
            <a:avLst/>
          </a:prstGeom>
          <a:noFill/>
        </p:spPr>
        <p:txBody>
          <a:bodyPr wrap="square" rtlCol="0">
            <a:spAutoFit/>
          </a:bodyPr>
          <a:lstStyle/>
          <a:p>
            <a:pPr marL="285750" indent="-285750" algn="just">
              <a:buFont typeface="Arial" panose="020B0604020202020204" pitchFamily="34" charset="0"/>
              <a:buChar char="•"/>
            </a:pPr>
            <a:r>
              <a:rPr lang="en-US" sz="1600"/>
              <a:t>The objective of the project is to d</a:t>
            </a:r>
            <a:r>
              <a:rPr lang="en-US" sz="1600" b="0">
                <a:effectLst/>
                <a:ea typeface="Times New Roman" panose="02020603050405020304" pitchFamily="18" charset="0"/>
              </a:rPr>
              <a:t>evelop a predictive model using principal component analysis to forecast the unexplained variance in hashrate. </a:t>
            </a:r>
          </a:p>
          <a:p>
            <a:pPr marL="285750" indent="-285750" algn="just">
              <a:buFont typeface="Arial" panose="020B0604020202020204" pitchFamily="34" charset="0"/>
              <a:buChar char="•"/>
            </a:pPr>
            <a:r>
              <a:rPr lang="en-US" sz="1600">
                <a:ea typeface="Times New Roman" panose="02020603050405020304" pitchFamily="18" charset="0"/>
              </a:rPr>
              <a:t>P</a:t>
            </a:r>
            <a:r>
              <a:rPr lang="en-US" sz="1600">
                <a:effectLst/>
                <a:ea typeface="Times New Roman" panose="02020603050405020304" pitchFamily="18" charset="0"/>
              </a:rPr>
              <a:t>rincipal component analysis (PCA) will enable extraction of essential features from high-dimensional datasets. By reducing the dimensionality, PCA will help us identify the most critical components driving hashrate variability and enable us to build a more efficient and accurate predictive model.</a:t>
            </a:r>
          </a:p>
        </p:txBody>
      </p:sp>
      <p:sp>
        <p:nvSpPr>
          <p:cNvPr id="9" name="TextBox 8">
            <a:extLst>
              <a:ext uri="{FF2B5EF4-FFF2-40B4-BE49-F238E27FC236}">
                <a16:creationId xmlns:a16="http://schemas.microsoft.com/office/drawing/2014/main" id="{F89DE18D-82C8-A632-0B6A-E88C4D4A06FC}"/>
              </a:ext>
            </a:extLst>
          </p:cNvPr>
          <p:cNvSpPr txBox="1"/>
          <p:nvPr/>
        </p:nvSpPr>
        <p:spPr>
          <a:xfrm>
            <a:off x="153809" y="6442501"/>
            <a:ext cx="3333064"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cs typeface="Calibri"/>
              </a:rPr>
              <a:t>Author: Sakthi Pradeepa Muthukumar</a:t>
            </a:r>
          </a:p>
        </p:txBody>
      </p:sp>
    </p:spTree>
    <p:extLst>
      <p:ext uri="{BB962C8B-B14F-4D97-AF65-F5344CB8AC3E}">
        <p14:creationId xmlns:p14="http://schemas.microsoft.com/office/powerpoint/2010/main" val="16580453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8" name="Rectangle 48">
            <a:extLst>
              <a:ext uri="{FF2B5EF4-FFF2-40B4-BE49-F238E27FC236}">
                <a16:creationId xmlns:a16="http://schemas.microsoft.com/office/drawing/2014/main" id="{2659FDB4-FCBE-4A89-B46D-43D4FA544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313"/>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 name="Title 1"/>
          <p:cNvSpPr>
            <a:spLocks noGrp="1"/>
          </p:cNvSpPr>
          <p:nvPr>
            <p:ph type="ctrTitle"/>
          </p:nvPr>
        </p:nvSpPr>
        <p:spPr>
          <a:xfrm>
            <a:off x="479394" y="1070800"/>
            <a:ext cx="3939688" cy="5583126"/>
          </a:xfrm>
        </p:spPr>
        <p:txBody>
          <a:bodyPr vert="horz" lIns="91440" tIns="45720" rIns="91440" bIns="45720" rtlCol="0" anchor="ctr">
            <a:normAutofit/>
          </a:bodyPr>
          <a:lstStyle/>
          <a:p>
            <a:r>
              <a:rPr lang="en-US" sz="7200" kern="1200">
                <a:solidFill>
                  <a:schemeClr val="tx1"/>
                </a:solidFill>
                <a:latin typeface="+mj-lt"/>
                <a:ea typeface="+mj-ea"/>
                <a:cs typeface="+mj-cs"/>
              </a:rPr>
              <a:t>Business Problem</a:t>
            </a:r>
          </a:p>
        </p:txBody>
      </p:sp>
      <p:sp>
        <p:nvSpPr>
          <p:cNvPr id="3" name="Slide Number Placeholder 2">
            <a:extLst>
              <a:ext uri="{FF2B5EF4-FFF2-40B4-BE49-F238E27FC236}">
                <a16:creationId xmlns:a16="http://schemas.microsoft.com/office/drawing/2014/main" id="{01D44025-A05E-D6A3-B94A-7782B0D248E5}"/>
              </a:ext>
            </a:extLst>
          </p:cNvPr>
          <p:cNvSpPr>
            <a:spLocks noGrp="1"/>
          </p:cNvSpPr>
          <p:nvPr>
            <p:ph type="sldNum" sz="quarter" idx="12"/>
          </p:nvPr>
        </p:nvSpPr>
        <p:spPr>
          <a:xfrm>
            <a:off x="8610600" y="320400"/>
            <a:ext cx="2743200" cy="365125"/>
          </a:xfrm>
        </p:spPr>
        <p:txBody>
          <a:bodyPr vert="horz" lIns="91440" tIns="45720" rIns="91440" bIns="45720" rtlCol="0" anchor="ctr">
            <a:normAutofit/>
          </a:bodyPr>
          <a:lstStyle/>
          <a:p>
            <a:pPr>
              <a:spcAft>
                <a:spcPts val="600"/>
              </a:spcAft>
            </a:pPr>
            <a:fld id="{330EA680-D336-4FF7-8B7A-9848BB0A1C32}" type="slidenum">
              <a:rPr lang="en-US">
                <a:solidFill>
                  <a:schemeClr val="tx1">
                    <a:alpha val="60000"/>
                  </a:schemeClr>
                </a:solidFill>
              </a:rPr>
              <a:pPr>
                <a:spcAft>
                  <a:spcPts val="600"/>
                </a:spcAft>
              </a:pPr>
              <a:t>3</a:t>
            </a:fld>
            <a:endParaRPr lang="en-US">
              <a:solidFill>
                <a:schemeClr val="tx1">
                  <a:alpha val="60000"/>
                </a:schemeClr>
              </a:solidFill>
            </a:endParaRPr>
          </a:p>
        </p:txBody>
      </p:sp>
      <p:cxnSp>
        <p:nvCxnSpPr>
          <p:cNvPr id="69" name="Straight Connector 50">
            <a:extLst>
              <a:ext uri="{FF2B5EF4-FFF2-40B4-BE49-F238E27FC236}">
                <a16:creationId xmlns:a16="http://schemas.microsoft.com/office/drawing/2014/main" id="{C8F51B3F-8331-4E4A-AE96-D47B1006EEA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8053" y="1132114"/>
            <a:ext cx="0" cy="5717573"/>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3E5A0115-0DAA-9031-A5AC-E98960F694F2}"/>
              </a:ext>
            </a:extLst>
          </p:cNvPr>
          <p:cNvSpPr txBox="1"/>
          <p:nvPr/>
        </p:nvSpPr>
        <p:spPr>
          <a:xfrm>
            <a:off x="1021278" y="1690688"/>
            <a:ext cx="184731" cy="369332"/>
          </a:xfrm>
          <a:prstGeom prst="rect">
            <a:avLst/>
          </a:prstGeom>
          <a:noFill/>
        </p:spPr>
        <p:txBody>
          <a:bodyPr wrap="none" rtlCol="0">
            <a:spAutoFit/>
          </a:bodyPr>
          <a:lstStyle/>
          <a:p>
            <a:endParaRPr lang="en-US"/>
          </a:p>
        </p:txBody>
      </p:sp>
      <p:graphicFrame>
        <p:nvGraphicFramePr>
          <p:cNvPr id="44" name="TextBox 5">
            <a:extLst>
              <a:ext uri="{FF2B5EF4-FFF2-40B4-BE49-F238E27FC236}">
                <a16:creationId xmlns:a16="http://schemas.microsoft.com/office/drawing/2014/main" id="{0DBADC93-A844-8A1D-7BF1-9D835CF66203}"/>
              </a:ext>
            </a:extLst>
          </p:cNvPr>
          <p:cNvGraphicFramePr/>
          <p:nvPr>
            <p:extLst>
              <p:ext uri="{D42A27DB-BD31-4B8C-83A1-F6EECF244321}">
                <p14:modId xmlns:p14="http://schemas.microsoft.com/office/powerpoint/2010/main" val="1350604072"/>
              </p:ext>
            </p:extLst>
          </p:nvPr>
        </p:nvGraphicFramePr>
        <p:xfrm>
          <a:off x="5108535" y="1070800"/>
          <a:ext cx="6245265" cy="558934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053876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 name="tint">
            <a:extLst>
              <a:ext uri="{FF2B5EF4-FFF2-40B4-BE49-F238E27FC236}">
                <a16:creationId xmlns:a16="http://schemas.microsoft.com/office/drawing/2014/main" id="{D380959B-464C-9ED8-C9EB-AB6FC997C1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25448" y="8300"/>
            <a:ext cx="10966551" cy="6849700"/>
          </a:xfrm>
          <a:prstGeom prst="rect">
            <a:avLst/>
          </a:prstGeom>
          <a:solidFill>
            <a:schemeClr val="bg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2" name="Rectangle 31">
            <a:extLst>
              <a:ext uri="{FF2B5EF4-FFF2-40B4-BE49-F238E27FC236}">
                <a16:creationId xmlns:a16="http://schemas.microsoft.com/office/drawing/2014/main" id="{06B83858-ED7D-57B6-6CAA-83168807C4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416415" cy="6858000"/>
          </a:xfrm>
          <a:prstGeom prst="rect">
            <a:avLst/>
          </a:prstGeom>
          <a:ln>
            <a:noFill/>
          </a:ln>
          <a:effectLst>
            <a:outerShdw blurRad="317500" dist="127000" dir="2400000" sx="95000" sy="95000" algn="t"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6106390" y="759126"/>
            <a:ext cx="4596245" cy="1711119"/>
          </a:xfrm>
        </p:spPr>
        <p:txBody>
          <a:bodyPr vert="horz" lIns="91440" tIns="45720" rIns="91440" bIns="45720" rtlCol="0" anchor="ctr">
            <a:normAutofit/>
          </a:bodyPr>
          <a:lstStyle/>
          <a:p>
            <a:pPr algn="l"/>
            <a:r>
              <a:rPr lang="en-US" sz="4000" kern="1200">
                <a:solidFill>
                  <a:schemeClr val="tx1"/>
                </a:solidFill>
                <a:latin typeface="+mj-lt"/>
                <a:ea typeface="+mj-ea"/>
                <a:cs typeface="+mj-cs"/>
              </a:rPr>
              <a:t>Data Preparation</a:t>
            </a:r>
          </a:p>
        </p:txBody>
      </p:sp>
      <p:sp>
        <p:nvSpPr>
          <p:cNvPr id="34" name="Rectangle 33">
            <a:extLst>
              <a:ext uri="{FF2B5EF4-FFF2-40B4-BE49-F238E27FC236}">
                <a16:creationId xmlns:a16="http://schemas.microsoft.com/office/drawing/2014/main" id="{FF97FFD4-A8B9-3D4D-1623-7BE467E46A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10200" cy="6858000"/>
          </a:xfrm>
          <a:prstGeom prst="rect">
            <a:avLst/>
          </a:prstGeom>
          <a:solidFill>
            <a:srgbClr val="FFFFFF"/>
          </a:solidFill>
          <a:ln>
            <a:noFill/>
          </a:ln>
          <a:effectLst>
            <a:outerShdw blurRad="190500" dist="139700" dir="3000000" sx="94000" sy="94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descr="Database">
            <a:extLst>
              <a:ext uri="{FF2B5EF4-FFF2-40B4-BE49-F238E27FC236}">
                <a16:creationId xmlns:a16="http://schemas.microsoft.com/office/drawing/2014/main" id="{F7C9127A-C1C5-90DD-A944-C5267110778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68873" y="1510026"/>
            <a:ext cx="3872455" cy="3872455"/>
          </a:xfrm>
          <a:prstGeom prst="rect">
            <a:avLst/>
          </a:prstGeom>
        </p:spPr>
      </p:pic>
      <p:sp>
        <p:nvSpPr>
          <p:cNvPr id="4" name="TextBox 3">
            <a:extLst>
              <a:ext uri="{FF2B5EF4-FFF2-40B4-BE49-F238E27FC236}">
                <a16:creationId xmlns:a16="http://schemas.microsoft.com/office/drawing/2014/main" id="{35F148CF-5E22-1074-687A-1BC1791D6B32}"/>
              </a:ext>
            </a:extLst>
          </p:cNvPr>
          <p:cNvSpPr txBox="1"/>
          <p:nvPr/>
        </p:nvSpPr>
        <p:spPr>
          <a:xfrm>
            <a:off x="5689600" y="2470244"/>
            <a:ext cx="5661798" cy="3769836"/>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marL="285750" indent="-228600" algn="just">
              <a:lnSpc>
                <a:spcPct val="90000"/>
              </a:lnSpc>
              <a:spcAft>
                <a:spcPts val="600"/>
              </a:spcAft>
              <a:buFont typeface="Arial" panose="020B0604020202020204" pitchFamily="34" charset="0"/>
              <a:buChar char="•"/>
            </a:pPr>
            <a:r>
              <a:rPr lang="en-US" sz="2000"/>
              <a:t>We considered the dataset provided in below link for our analysis from 13- May 2023 to 15-August 2023: </a:t>
            </a:r>
            <a:r>
              <a:rPr lang="en-US" sz="2000">
                <a:hlinkClick r:id="rId4"/>
              </a:rPr>
              <a:t>https://chain.api.btc.com/v3/block/date/20230705</a:t>
            </a:r>
            <a:endParaRPr lang="en-US" sz="2000"/>
          </a:p>
          <a:p>
            <a:pPr marL="285750" indent="-228600" algn="just">
              <a:lnSpc>
                <a:spcPct val="90000"/>
              </a:lnSpc>
              <a:spcAft>
                <a:spcPts val="600"/>
              </a:spcAft>
              <a:buFont typeface="Arial" panose="020B0604020202020204" pitchFamily="34" charset="0"/>
              <a:buChar char="•"/>
            </a:pPr>
            <a:r>
              <a:rPr lang="en-US" sz="2000"/>
              <a:t>The dataset was in JSON format. Therefore, it was converted to CSV format for loading the set to the </a:t>
            </a:r>
            <a:r>
              <a:rPr lang="en-US" sz="2000" err="1"/>
              <a:t>Jupyter</a:t>
            </a:r>
            <a:r>
              <a:rPr lang="en-US" sz="2000"/>
              <a:t> Notebook and Tableau platforms.</a:t>
            </a:r>
            <a:endParaRPr lang="en-US" sz="2000">
              <a:cs typeface="Calibri"/>
            </a:endParaRPr>
          </a:p>
          <a:p>
            <a:pPr marL="285750" indent="-228600" algn="just">
              <a:lnSpc>
                <a:spcPct val="90000"/>
              </a:lnSpc>
              <a:spcAft>
                <a:spcPts val="600"/>
              </a:spcAft>
              <a:buFont typeface="Arial" panose="020B0604020202020204" pitchFamily="34" charset="0"/>
              <a:buChar char="•"/>
            </a:pPr>
            <a:r>
              <a:rPr lang="en-US" sz="2000"/>
              <a:t>There are 16 numerical variables and 6 categorical variables with 13909 rows in the dataset available for analysis. </a:t>
            </a:r>
            <a:endParaRPr lang="en-US" sz="2000">
              <a:cs typeface="Calibri"/>
            </a:endParaRPr>
          </a:p>
        </p:txBody>
      </p:sp>
      <p:sp>
        <p:nvSpPr>
          <p:cNvPr id="3" name="Slide Number Placeholder 2">
            <a:extLst>
              <a:ext uri="{FF2B5EF4-FFF2-40B4-BE49-F238E27FC236}">
                <a16:creationId xmlns:a16="http://schemas.microsoft.com/office/drawing/2014/main" id="{75A3B90C-935D-9F2F-8B86-3BBAA73B4D14}"/>
              </a:ext>
            </a:extLst>
          </p:cNvPr>
          <p:cNvSpPr>
            <a:spLocks noGrp="1"/>
          </p:cNvSpPr>
          <p:nvPr>
            <p:ph type="sldNum" sz="quarter" idx="12"/>
          </p:nvPr>
        </p:nvSpPr>
        <p:spPr>
          <a:xfrm>
            <a:off x="8732520" y="6356350"/>
            <a:ext cx="3199389" cy="365125"/>
          </a:xfrm>
        </p:spPr>
        <p:txBody>
          <a:bodyPr vert="horz" lIns="91440" tIns="45720" rIns="91440" bIns="45720" rtlCol="0" anchor="ctr">
            <a:normAutofit/>
          </a:bodyPr>
          <a:lstStyle/>
          <a:p>
            <a:pPr>
              <a:spcAft>
                <a:spcPts val="600"/>
              </a:spcAft>
            </a:pPr>
            <a:fld id="{330EA680-D336-4FF7-8B7A-9848BB0A1C32}" type="slidenum">
              <a:rPr lang="en-US">
                <a:solidFill>
                  <a:schemeClr val="tx1"/>
                </a:solidFill>
              </a:rPr>
              <a:pPr>
                <a:spcAft>
                  <a:spcPts val="600"/>
                </a:spcAft>
              </a:pPr>
              <a:t>4</a:t>
            </a:fld>
            <a:endParaRPr lang="en-US">
              <a:solidFill>
                <a:schemeClr val="tx1"/>
              </a:solidFill>
            </a:endParaRPr>
          </a:p>
        </p:txBody>
      </p:sp>
      <p:sp>
        <p:nvSpPr>
          <p:cNvPr id="19" name="TextBox 4">
            <a:extLst>
              <a:ext uri="{FF2B5EF4-FFF2-40B4-BE49-F238E27FC236}">
                <a16:creationId xmlns:a16="http://schemas.microsoft.com/office/drawing/2014/main" id="{50395C3B-7E3B-F493-2686-50EFF917CA1F}"/>
              </a:ext>
            </a:extLst>
          </p:cNvPr>
          <p:cNvSpPr txBox="1"/>
          <p:nvPr/>
        </p:nvSpPr>
        <p:spPr>
          <a:xfrm>
            <a:off x="5596502" y="2405894"/>
            <a:ext cx="5754896" cy="3197464"/>
          </a:xfrm>
          <a:prstGeom prst="rect">
            <a:avLst/>
          </a:prstGeom>
        </p:spPr>
        <p:txBody>
          <a:bodyPr vert="horz" lIns="91440" tIns="45720" rIns="91440" bIns="45720" rtlCol="0" anchor="t">
            <a:normAutofit/>
          </a:bodyPr>
          <a:lstStyle/>
          <a:p>
            <a:pPr marL="285750" indent="-228600">
              <a:lnSpc>
                <a:spcPct val="90000"/>
              </a:lnSpc>
              <a:spcAft>
                <a:spcPts val="600"/>
              </a:spcAft>
              <a:buFont typeface="Arial" panose="020B0604020202020204" pitchFamily="34" charset="0"/>
              <a:buChar char="•"/>
            </a:pPr>
            <a:endParaRPr lang="en-US" sz="1400" b="0" i="0">
              <a:effectLst/>
            </a:endParaRPr>
          </a:p>
        </p:txBody>
      </p:sp>
    </p:spTree>
    <p:extLst>
      <p:ext uri="{BB962C8B-B14F-4D97-AF65-F5344CB8AC3E}">
        <p14:creationId xmlns:p14="http://schemas.microsoft.com/office/powerpoint/2010/main" val="25540531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Shape 26">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p:cNvSpPr>
            <a:spLocks noGrp="1"/>
          </p:cNvSpPr>
          <p:nvPr>
            <p:ph type="ctrTitle"/>
          </p:nvPr>
        </p:nvSpPr>
        <p:spPr>
          <a:xfrm>
            <a:off x="660041" y="2767106"/>
            <a:ext cx="2880828" cy="3071906"/>
          </a:xfrm>
        </p:spPr>
        <p:txBody>
          <a:bodyPr vert="horz" lIns="91440" tIns="45720" rIns="91440" bIns="45720" rtlCol="0" anchor="t">
            <a:normAutofit/>
          </a:bodyPr>
          <a:lstStyle/>
          <a:p>
            <a:pPr algn="l"/>
            <a:r>
              <a:rPr lang="en-US" sz="4000">
                <a:solidFill>
                  <a:srgbClr val="FFFFFF"/>
                </a:solidFill>
              </a:rPr>
              <a:t>Data Exploration and Analytics</a:t>
            </a:r>
          </a:p>
        </p:txBody>
      </p:sp>
      <p:sp>
        <p:nvSpPr>
          <p:cNvPr id="3" name="Slide Number Placeholder 2">
            <a:extLst>
              <a:ext uri="{FF2B5EF4-FFF2-40B4-BE49-F238E27FC236}">
                <a16:creationId xmlns:a16="http://schemas.microsoft.com/office/drawing/2014/main" id="{80FBB4E6-59CC-B3CC-7A50-BCA1A9B1A74D}"/>
              </a:ext>
            </a:extLst>
          </p:cNvPr>
          <p:cNvSpPr>
            <a:spLocks noGrp="1"/>
          </p:cNvSpPr>
          <p:nvPr>
            <p:ph type="sldNum" sz="quarter" idx="12"/>
          </p:nvPr>
        </p:nvSpPr>
        <p:spPr/>
        <p:txBody>
          <a:bodyPr/>
          <a:lstStyle/>
          <a:p>
            <a:fld id="{330EA680-D336-4FF7-8B7A-9848BB0A1C32}" type="slidenum">
              <a:rPr lang="en-US" smtClean="0"/>
              <a:t>5</a:t>
            </a:fld>
            <a:endParaRPr lang="en-US"/>
          </a:p>
        </p:txBody>
      </p:sp>
      <p:graphicFrame>
        <p:nvGraphicFramePr>
          <p:cNvPr id="30" name="TextBox 4">
            <a:extLst>
              <a:ext uri="{FF2B5EF4-FFF2-40B4-BE49-F238E27FC236}">
                <a16:creationId xmlns:a16="http://schemas.microsoft.com/office/drawing/2014/main" id="{9F56C15A-2CD7-61D4-5051-4FE8D7E87CCE}"/>
              </a:ext>
            </a:extLst>
          </p:cNvPr>
          <p:cNvGraphicFramePr/>
          <p:nvPr>
            <p:extLst>
              <p:ext uri="{D42A27DB-BD31-4B8C-83A1-F6EECF244321}">
                <p14:modId xmlns:p14="http://schemas.microsoft.com/office/powerpoint/2010/main" val="1427228806"/>
              </p:ext>
            </p:extLst>
          </p:nvPr>
        </p:nvGraphicFramePr>
        <p:xfrm>
          <a:off x="4241442" y="4061360"/>
          <a:ext cx="6849392" cy="32041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Picture 5" descr="A screenshot of a computer screen&#10;&#10;Description automatically generated">
            <a:extLst>
              <a:ext uri="{FF2B5EF4-FFF2-40B4-BE49-F238E27FC236}">
                <a16:creationId xmlns:a16="http://schemas.microsoft.com/office/drawing/2014/main" id="{13EB48D7-E3F4-B8AC-8120-23CEB041D00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167919" y="293878"/>
            <a:ext cx="6922915" cy="4041648"/>
          </a:xfrm>
          <a:prstGeom prst="rect">
            <a:avLst/>
          </a:prstGeom>
        </p:spPr>
      </p:pic>
    </p:spTree>
    <p:extLst>
      <p:ext uri="{BB962C8B-B14F-4D97-AF65-F5344CB8AC3E}">
        <p14:creationId xmlns:p14="http://schemas.microsoft.com/office/powerpoint/2010/main" val="6517109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Shape 26">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 name="Title 1">
            <a:extLst>
              <a:ext uri="{FF2B5EF4-FFF2-40B4-BE49-F238E27FC236}">
                <a16:creationId xmlns:a16="http://schemas.microsoft.com/office/drawing/2014/main" id="{E5F89056-6197-4F56-3B1E-74A460015F42}"/>
              </a:ext>
            </a:extLst>
          </p:cNvPr>
          <p:cNvSpPr txBox="1">
            <a:spLocks/>
          </p:cNvSpPr>
          <p:nvPr/>
        </p:nvSpPr>
        <p:spPr>
          <a:xfrm>
            <a:off x="660041" y="2767106"/>
            <a:ext cx="2880828" cy="3071906"/>
          </a:xfrm>
          <a:prstGeom prst="rect">
            <a:avLst/>
          </a:prstGeom>
        </p:spPr>
        <p:txBody>
          <a:bodyPr vert="horz" lIns="91440" tIns="45720" rIns="91440" bIns="45720" rtlCol="0" anchor="t">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spcAft>
                <a:spcPts val="600"/>
              </a:spcAft>
            </a:pPr>
            <a:r>
              <a:rPr lang="en-US" sz="4000">
                <a:solidFill>
                  <a:srgbClr val="FFFFFF"/>
                </a:solidFill>
              </a:rPr>
              <a:t>Data Exploration and Analytics</a:t>
            </a:r>
            <a:endParaRPr lang="en-US" sz="4000" kern="1200">
              <a:solidFill>
                <a:srgbClr val="FFFFFF"/>
              </a:solidFill>
              <a:latin typeface="+mj-lt"/>
              <a:ea typeface="+mj-ea"/>
              <a:cs typeface="+mj-cs"/>
            </a:endParaRPr>
          </a:p>
        </p:txBody>
      </p:sp>
      <p:sp>
        <p:nvSpPr>
          <p:cNvPr id="2" name="Slide Number Placeholder 1">
            <a:extLst>
              <a:ext uri="{FF2B5EF4-FFF2-40B4-BE49-F238E27FC236}">
                <a16:creationId xmlns:a16="http://schemas.microsoft.com/office/drawing/2014/main" id="{32C9F7D1-B9D9-E73B-750B-A463F1C3D6D9}"/>
              </a:ext>
            </a:extLst>
          </p:cNvPr>
          <p:cNvSpPr>
            <a:spLocks noGrp="1"/>
          </p:cNvSpPr>
          <p:nvPr>
            <p:ph type="sldNum" sz="quarter" idx="12"/>
          </p:nvPr>
        </p:nvSpPr>
        <p:spPr/>
        <p:txBody>
          <a:bodyPr/>
          <a:lstStyle/>
          <a:p>
            <a:fld id="{330EA680-D336-4FF7-8B7A-9848BB0A1C32}" type="slidenum">
              <a:rPr lang="en-US" smtClean="0"/>
              <a:t>6</a:t>
            </a:fld>
            <a:endParaRPr lang="en-US"/>
          </a:p>
        </p:txBody>
      </p:sp>
      <p:pic>
        <p:nvPicPr>
          <p:cNvPr id="3" name="Picture 3" descr="A screenshot of a graph&#10;&#10;Description automatically generated">
            <a:extLst>
              <a:ext uri="{FF2B5EF4-FFF2-40B4-BE49-F238E27FC236}">
                <a16:creationId xmlns:a16="http://schemas.microsoft.com/office/drawing/2014/main" id="{B536511D-77B4-0694-6A38-2DAC761597C9}"/>
              </a:ext>
            </a:extLst>
          </p:cNvPr>
          <p:cNvPicPr>
            <a:picLocks noChangeAspect="1"/>
          </p:cNvPicPr>
          <p:nvPr/>
        </p:nvPicPr>
        <p:blipFill>
          <a:blip r:embed="rId2"/>
          <a:stretch>
            <a:fillRect/>
          </a:stretch>
        </p:blipFill>
        <p:spPr>
          <a:xfrm>
            <a:off x="5643112" y="222740"/>
            <a:ext cx="4974087" cy="4478785"/>
          </a:xfrm>
          <a:prstGeom prst="rect">
            <a:avLst/>
          </a:prstGeom>
        </p:spPr>
      </p:pic>
      <p:sp>
        <p:nvSpPr>
          <p:cNvPr id="4" name="TextBox 3">
            <a:extLst>
              <a:ext uri="{FF2B5EF4-FFF2-40B4-BE49-F238E27FC236}">
                <a16:creationId xmlns:a16="http://schemas.microsoft.com/office/drawing/2014/main" id="{740F3BBD-F964-3262-4E43-CCB892810D99}"/>
              </a:ext>
            </a:extLst>
          </p:cNvPr>
          <p:cNvSpPr txBox="1"/>
          <p:nvPr/>
        </p:nvSpPr>
        <p:spPr>
          <a:xfrm>
            <a:off x="4573881" y="4827882"/>
            <a:ext cx="7239940" cy="181588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171450" indent="-171450" algn="just">
              <a:buFont typeface="Arial"/>
              <a:buChar char="•"/>
            </a:pPr>
            <a:r>
              <a:rPr lang="en-US" sz="1400">
                <a:solidFill>
                  <a:srgbClr val="2D3B45"/>
                </a:solidFill>
              </a:rPr>
              <a:t>The "</a:t>
            </a:r>
            <a:r>
              <a:rPr lang="en-US" sz="1400" err="1">
                <a:solidFill>
                  <a:srgbClr val="2D3B45"/>
                </a:solidFill>
              </a:rPr>
              <a:t>sigops</a:t>
            </a:r>
            <a:r>
              <a:rPr lang="en-US" sz="1400">
                <a:solidFill>
                  <a:srgbClr val="2D3B45"/>
                </a:solidFill>
              </a:rPr>
              <a:t>" and "</a:t>
            </a:r>
            <a:r>
              <a:rPr lang="en-US" sz="1400" err="1">
                <a:solidFill>
                  <a:srgbClr val="2D3B45"/>
                </a:solidFill>
              </a:rPr>
              <a:t>stripped_size</a:t>
            </a:r>
            <a:r>
              <a:rPr lang="en-US" sz="1400">
                <a:solidFill>
                  <a:srgbClr val="2D3B45"/>
                </a:solidFill>
              </a:rPr>
              <a:t>" qualities strongly positively correlate with the "</a:t>
            </a:r>
            <a:r>
              <a:rPr lang="en-US" sz="1400" err="1">
                <a:solidFill>
                  <a:srgbClr val="2D3B45"/>
                </a:solidFill>
              </a:rPr>
              <a:t>reward_fees</a:t>
            </a:r>
            <a:r>
              <a:rPr lang="en-US" sz="1400">
                <a:solidFill>
                  <a:srgbClr val="2D3B45"/>
                </a:solidFill>
              </a:rPr>
              <a:t>" property. This shows that incentive fees are likely to rise along with the number of signature procedures and stripped size.</a:t>
            </a:r>
            <a:endParaRPr lang="en-US" sz="1400">
              <a:solidFill>
                <a:srgbClr val="000000"/>
              </a:solidFill>
              <a:cs typeface="Calibri" panose="020F0502020204030204"/>
            </a:endParaRPr>
          </a:p>
          <a:p>
            <a:pPr algn="just"/>
            <a:endParaRPr lang="en-US" sz="1400">
              <a:solidFill>
                <a:srgbClr val="2D3B45"/>
              </a:solidFill>
              <a:cs typeface="Times New Roman"/>
            </a:endParaRPr>
          </a:p>
          <a:p>
            <a:pPr marL="171450" indent="-171450" algn="just">
              <a:buFont typeface="Arial"/>
              <a:buChar char="•"/>
            </a:pPr>
            <a:r>
              <a:rPr lang="en-US" sz="1400">
                <a:solidFill>
                  <a:srgbClr val="2D3B45"/>
                </a:solidFill>
              </a:rPr>
              <a:t>Additionally, there is a significant positive connection between the "size" and "</a:t>
            </a:r>
            <a:r>
              <a:rPr lang="en-US" sz="1400" err="1">
                <a:solidFill>
                  <a:srgbClr val="2D3B45"/>
                </a:solidFill>
              </a:rPr>
              <a:t>transaction_count</a:t>
            </a:r>
            <a:r>
              <a:rPr lang="en-US" sz="1400">
                <a:solidFill>
                  <a:srgbClr val="2D3B45"/>
                </a:solidFill>
              </a:rPr>
              <a:t>" attributes, showing that larger transactions often have more transactions. The "size" attribute has the least association with the "</a:t>
            </a:r>
            <a:r>
              <a:rPr lang="en-US" sz="1400" err="1">
                <a:solidFill>
                  <a:srgbClr val="2D3B45"/>
                </a:solidFill>
              </a:rPr>
              <a:t>stripped_size</a:t>
            </a:r>
            <a:r>
              <a:rPr lang="en-US" sz="1400">
                <a:solidFill>
                  <a:srgbClr val="2D3B45"/>
                </a:solidFill>
              </a:rPr>
              <a:t>" attribute, while the "height" attribute has the least correlation with "confirmations," respectively.</a:t>
            </a:r>
            <a:r>
              <a:rPr lang="en-US" sz="1400">
                <a:solidFill>
                  <a:srgbClr val="2D3B45"/>
                </a:solidFill>
                <a:cs typeface="Times New Roman"/>
              </a:rPr>
              <a:t> </a:t>
            </a:r>
            <a:endParaRPr lang="en-US" sz="1400">
              <a:cs typeface="Calibri"/>
            </a:endParaRPr>
          </a:p>
        </p:txBody>
      </p:sp>
      <p:sp>
        <p:nvSpPr>
          <p:cNvPr id="5" name="TextBox 4">
            <a:extLst>
              <a:ext uri="{FF2B5EF4-FFF2-40B4-BE49-F238E27FC236}">
                <a16:creationId xmlns:a16="http://schemas.microsoft.com/office/drawing/2014/main" id="{C5F06C77-C219-A7A3-8BFD-2B2C94B430F6}"/>
              </a:ext>
            </a:extLst>
          </p:cNvPr>
          <p:cNvSpPr txBox="1"/>
          <p:nvPr/>
        </p:nvSpPr>
        <p:spPr>
          <a:xfrm>
            <a:off x="6963363" y="4585141"/>
            <a:ext cx="3288829"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b="1">
                <a:solidFill>
                  <a:srgbClr val="2D3B45"/>
                </a:solidFill>
              </a:rPr>
              <a:t>Correlation Matrix across Numerical Variables</a:t>
            </a:r>
            <a:r>
              <a:rPr lang="en-US" sz="1200">
                <a:solidFill>
                  <a:srgbClr val="2D3B45"/>
                </a:solidFill>
                <a:cs typeface="Times New Roman"/>
              </a:rPr>
              <a:t> </a:t>
            </a:r>
            <a:endParaRPr lang="en-US"/>
          </a:p>
        </p:txBody>
      </p:sp>
    </p:spTree>
    <p:extLst>
      <p:ext uri="{BB962C8B-B14F-4D97-AF65-F5344CB8AC3E}">
        <p14:creationId xmlns:p14="http://schemas.microsoft.com/office/powerpoint/2010/main" val="8842205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Shape 26">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 name="Title 1">
            <a:extLst>
              <a:ext uri="{FF2B5EF4-FFF2-40B4-BE49-F238E27FC236}">
                <a16:creationId xmlns:a16="http://schemas.microsoft.com/office/drawing/2014/main" id="{E5F89056-6197-4F56-3B1E-74A460015F42}"/>
              </a:ext>
            </a:extLst>
          </p:cNvPr>
          <p:cNvSpPr txBox="1">
            <a:spLocks/>
          </p:cNvSpPr>
          <p:nvPr/>
        </p:nvSpPr>
        <p:spPr>
          <a:xfrm>
            <a:off x="660041" y="2767106"/>
            <a:ext cx="2880828" cy="3071906"/>
          </a:xfrm>
          <a:prstGeom prst="rect">
            <a:avLst/>
          </a:prstGeom>
        </p:spPr>
        <p:txBody>
          <a:bodyPr vert="horz" lIns="91440" tIns="45720" rIns="91440" bIns="45720" rtlCol="0" anchor="t">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spcAft>
                <a:spcPts val="600"/>
              </a:spcAft>
            </a:pPr>
            <a:r>
              <a:rPr lang="en-US" sz="4000">
                <a:solidFill>
                  <a:srgbClr val="FFFFFF"/>
                </a:solidFill>
              </a:rPr>
              <a:t>Data Exploration and Analytics</a:t>
            </a:r>
            <a:endParaRPr lang="en-US" sz="4000" kern="1200">
              <a:solidFill>
                <a:srgbClr val="FFFFFF"/>
              </a:solidFill>
              <a:latin typeface="+mj-lt"/>
              <a:ea typeface="+mj-ea"/>
              <a:cs typeface="+mj-cs"/>
            </a:endParaRPr>
          </a:p>
        </p:txBody>
      </p:sp>
      <p:sp>
        <p:nvSpPr>
          <p:cNvPr id="2" name="Slide Number Placeholder 1">
            <a:extLst>
              <a:ext uri="{FF2B5EF4-FFF2-40B4-BE49-F238E27FC236}">
                <a16:creationId xmlns:a16="http://schemas.microsoft.com/office/drawing/2014/main" id="{32C9F7D1-B9D9-E73B-750B-A463F1C3D6D9}"/>
              </a:ext>
            </a:extLst>
          </p:cNvPr>
          <p:cNvSpPr>
            <a:spLocks noGrp="1"/>
          </p:cNvSpPr>
          <p:nvPr>
            <p:ph type="sldNum" sz="quarter" idx="12"/>
          </p:nvPr>
        </p:nvSpPr>
        <p:spPr/>
        <p:txBody>
          <a:bodyPr/>
          <a:lstStyle/>
          <a:p>
            <a:fld id="{330EA680-D336-4FF7-8B7A-9848BB0A1C32}" type="slidenum">
              <a:rPr lang="en-US" dirty="0" smtClean="0"/>
              <a:t>7</a:t>
            </a:fld>
            <a:endParaRPr lang="en-US"/>
          </a:p>
        </p:txBody>
      </p:sp>
      <p:pic>
        <p:nvPicPr>
          <p:cNvPr id="3" name="Picture 3" descr="A graph with blue and orange lines&#10;&#10;Description automatically generated">
            <a:extLst>
              <a:ext uri="{FF2B5EF4-FFF2-40B4-BE49-F238E27FC236}">
                <a16:creationId xmlns:a16="http://schemas.microsoft.com/office/drawing/2014/main" id="{1F89823E-C9FE-629A-F1C7-87AC21781AAC}"/>
              </a:ext>
            </a:extLst>
          </p:cNvPr>
          <p:cNvPicPr>
            <a:picLocks noChangeAspect="1"/>
          </p:cNvPicPr>
          <p:nvPr/>
        </p:nvPicPr>
        <p:blipFill>
          <a:blip r:embed="rId2"/>
          <a:stretch>
            <a:fillRect/>
          </a:stretch>
        </p:blipFill>
        <p:spPr>
          <a:xfrm>
            <a:off x="4369293" y="413582"/>
            <a:ext cx="4740675" cy="2701707"/>
          </a:xfrm>
          <a:prstGeom prst="rect">
            <a:avLst/>
          </a:prstGeom>
        </p:spPr>
      </p:pic>
      <p:pic>
        <p:nvPicPr>
          <p:cNvPr id="4" name="Picture 4" descr="A graph of a bar chart&#10;&#10;Description automatically generated">
            <a:extLst>
              <a:ext uri="{FF2B5EF4-FFF2-40B4-BE49-F238E27FC236}">
                <a16:creationId xmlns:a16="http://schemas.microsoft.com/office/drawing/2014/main" id="{AD5030B4-E205-C973-70AB-680CBF71A3B6}"/>
              </a:ext>
            </a:extLst>
          </p:cNvPr>
          <p:cNvPicPr>
            <a:picLocks noChangeAspect="1"/>
          </p:cNvPicPr>
          <p:nvPr/>
        </p:nvPicPr>
        <p:blipFill>
          <a:blip r:embed="rId3"/>
          <a:stretch>
            <a:fillRect/>
          </a:stretch>
        </p:blipFill>
        <p:spPr>
          <a:xfrm>
            <a:off x="4495061" y="3518528"/>
            <a:ext cx="4614907" cy="2846749"/>
          </a:xfrm>
          <a:prstGeom prst="rect">
            <a:avLst/>
          </a:prstGeom>
        </p:spPr>
      </p:pic>
      <p:sp>
        <p:nvSpPr>
          <p:cNvPr id="8" name="TextBox 7">
            <a:extLst>
              <a:ext uri="{FF2B5EF4-FFF2-40B4-BE49-F238E27FC236}">
                <a16:creationId xmlns:a16="http://schemas.microsoft.com/office/drawing/2014/main" id="{0D0F91B8-07A6-4147-212E-9F5E69E0A118}"/>
              </a:ext>
            </a:extLst>
          </p:cNvPr>
          <p:cNvSpPr txBox="1"/>
          <p:nvPr/>
        </p:nvSpPr>
        <p:spPr>
          <a:xfrm>
            <a:off x="9314156" y="4246485"/>
            <a:ext cx="2729882" cy="94695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9" name="TextBox 8">
            <a:extLst>
              <a:ext uri="{FF2B5EF4-FFF2-40B4-BE49-F238E27FC236}">
                <a16:creationId xmlns:a16="http://schemas.microsoft.com/office/drawing/2014/main" id="{355938A0-56F8-B088-2DBF-C7700BA440EE}"/>
              </a:ext>
            </a:extLst>
          </p:cNvPr>
          <p:cNvSpPr txBox="1"/>
          <p:nvPr/>
        </p:nvSpPr>
        <p:spPr>
          <a:xfrm>
            <a:off x="9203185" y="4083728"/>
            <a:ext cx="2944425" cy="116955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1400">
                <a:cs typeface="Calibri"/>
              </a:rPr>
              <a:t>From the analysis, we can identify that Foundry USA has highest count, which indicates that most of the transaction are happening in this mining pool.</a:t>
            </a:r>
            <a:endParaRPr lang="en-US"/>
          </a:p>
        </p:txBody>
      </p:sp>
      <p:sp>
        <p:nvSpPr>
          <p:cNvPr id="10" name="TextBox 9">
            <a:extLst>
              <a:ext uri="{FF2B5EF4-FFF2-40B4-BE49-F238E27FC236}">
                <a16:creationId xmlns:a16="http://schemas.microsoft.com/office/drawing/2014/main" id="{4E8306B6-43BC-9FDB-682A-6BA153D2C524}"/>
              </a:ext>
            </a:extLst>
          </p:cNvPr>
          <p:cNvSpPr txBox="1"/>
          <p:nvPr/>
        </p:nvSpPr>
        <p:spPr>
          <a:xfrm>
            <a:off x="9203184" y="1020931"/>
            <a:ext cx="2900038"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cs typeface="Calibri"/>
              </a:rPr>
              <a:t>This technique allows investors in technical analysis to smoothening out the volatility of changing hash rate. It helps in long-term prediction.</a:t>
            </a:r>
          </a:p>
        </p:txBody>
      </p:sp>
    </p:spTree>
    <p:extLst>
      <p:ext uri="{BB962C8B-B14F-4D97-AF65-F5344CB8AC3E}">
        <p14:creationId xmlns:p14="http://schemas.microsoft.com/office/powerpoint/2010/main" val="39277996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Shape 26">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 name="Title 1">
            <a:extLst>
              <a:ext uri="{FF2B5EF4-FFF2-40B4-BE49-F238E27FC236}">
                <a16:creationId xmlns:a16="http://schemas.microsoft.com/office/drawing/2014/main" id="{E5F89056-6197-4F56-3B1E-74A460015F42}"/>
              </a:ext>
            </a:extLst>
          </p:cNvPr>
          <p:cNvSpPr txBox="1">
            <a:spLocks/>
          </p:cNvSpPr>
          <p:nvPr/>
        </p:nvSpPr>
        <p:spPr>
          <a:xfrm>
            <a:off x="660041" y="2767106"/>
            <a:ext cx="2880828" cy="3071906"/>
          </a:xfrm>
          <a:prstGeom prst="rect">
            <a:avLst/>
          </a:prstGeom>
        </p:spPr>
        <p:txBody>
          <a:bodyPr vert="horz" lIns="91440" tIns="45720" rIns="91440" bIns="45720" rtlCol="0" anchor="t">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spcAft>
                <a:spcPts val="600"/>
              </a:spcAft>
            </a:pPr>
            <a:r>
              <a:rPr lang="en-US" sz="4000">
                <a:solidFill>
                  <a:srgbClr val="FFFFFF"/>
                </a:solidFill>
              </a:rPr>
              <a:t>Data Exploration and Analytics</a:t>
            </a:r>
            <a:endParaRPr lang="en-US" sz="4000" kern="1200">
              <a:solidFill>
                <a:srgbClr val="FFFFFF"/>
              </a:solidFill>
              <a:latin typeface="+mj-lt"/>
              <a:ea typeface="+mj-ea"/>
              <a:cs typeface="+mj-cs"/>
            </a:endParaRPr>
          </a:p>
        </p:txBody>
      </p:sp>
      <p:sp>
        <p:nvSpPr>
          <p:cNvPr id="2" name="Slide Number Placeholder 1">
            <a:extLst>
              <a:ext uri="{FF2B5EF4-FFF2-40B4-BE49-F238E27FC236}">
                <a16:creationId xmlns:a16="http://schemas.microsoft.com/office/drawing/2014/main" id="{32C9F7D1-B9D9-E73B-750B-A463F1C3D6D9}"/>
              </a:ext>
            </a:extLst>
          </p:cNvPr>
          <p:cNvSpPr>
            <a:spLocks noGrp="1"/>
          </p:cNvSpPr>
          <p:nvPr>
            <p:ph type="sldNum" sz="quarter" idx="12"/>
          </p:nvPr>
        </p:nvSpPr>
        <p:spPr/>
        <p:txBody>
          <a:bodyPr/>
          <a:lstStyle/>
          <a:p>
            <a:fld id="{330EA680-D336-4FF7-8B7A-9848BB0A1C32}" type="slidenum">
              <a:rPr lang="en-US" smtClean="0"/>
              <a:t>8</a:t>
            </a:fld>
            <a:endParaRPr lang="en-US"/>
          </a:p>
        </p:txBody>
      </p:sp>
      <p:pic>
        <p:nvPicPr>
          <p:cNvPr id="4" name="Picture 4">
            <a:extLst>
              <a:ext uri="{FF2B5EF4-FFF2-40B4-BE49-F238E27FC236}">
                <a16:creationId xmlns:a16="http://schemas.microsoft.com/office/drawing/2014/main" id="{86D86F98-85C8-89AF-3EE3-EB0298497E42}"/>
              </a:ext>
            </a:extLst>
          </p:cNvPr>
          <p:cNvPicPr>
            <a:picLocks noChangeAspect="1"/>
          </p:cNvPicPr>
          <p:nvPr/>
        </p:nvPicPr>
        <p:blipFill>
          <a:blip r:embed="rId2"/>
          <a:stretch>
            <a:fillRect/>
          </a:stretch>
        </p:blipFill>
        <p:spPr>
          <a:xfrm>
            <a:off x="4553542" y="578065"/>
            <a:ext cx="7253033" cy="4407408"/>
          </a:xfrm>
          <a:prstGeom prst="rect">
            <a:avLst/>
          </a:prstGeom>
        </p:spPr>
      </p:pic>
      <p:sp>
        <p:nvSpPr>
          <p:cNvPr id="7" name="TextBox 6">
            <a:extLst>
              <a:ext uri="{FF2B5EF4-FFF2-40B4-BE49-F238E27FC236}">
                <a16:creationId xmlns:a16="http://schemas.microsoft.com/office/drawing/2014/main" id="{7D160707-4190-FA59-BCB5-6F032302086E}"/>
              </a:ext>
            </a:extLst>
          </p:cNvPr>
          <p:cNvSpPr txBox="1"/>
          <p:nvPr/>
        </p:nvSpPr>
        <p:spPr>
          <a:xfrm>
            <a:off x="4294718" y="5118861"/>
            <a:ext cx="7704450" cy="160043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1200">
                <a:ea typeface="+mn-lt"/>
                <a:cs typeface="+mn-lt"/>
              </a:rPr>
              <a:t>The graph compares the mining difficulty of different pools, showing the range of difficulty values across various pools. </a:t>
            </a:r>
            <a:endParaRPr lang="en-US">
              <a:ea typeface="+mn-lt"/>
              <a:cs typeface="+mn-lt"/>
            </a:endParaRPr>
          </a:p>
          <a:p>
            <a:pPr algn="just"/>
            <a:endParaRPr lang="en-US" sz="1200">
              <a:ea typeface="+mn-lt"/>
              <a:cs typeface="+mn-lt"/>
            </a:endParaRPr>
          </a:p>
          <a:p>
            <a:pPr algn="just"/>
            <a:r>
              <a:rPr lang="en-US" sz="1200">
                <a:ea typeface="+mn-lt"/>
                <a:cs typeface="+mn-lt"/>
              </a:rPr>
              <a:t>We can observe that the difficulty values are spread across different scales, indicating variations in mining power and hash rates among the pools. </a:t>
            </a:r>
            <a:endParaRPr lang="en-US">
              <a:ea typeface="+mn-lt"/>
              <a:cs typeface="+mn-lt"/>
            </a:endParaRPr>
          </a:p>
          <a:p>
            <a:pPr algn="just"/>
            <a:endParaRPr lang="en-US" sz="1200">
              <a:ea typeface="+mn-lt"/>
              <a:cs typeface="+mn-lt"/>
            </a:endParaRPr>
          </a:p>
          <a:p>
            <a:pPr algn="just"/>
            <a:r>
              <a:rPr lang="en-US" sz="1200">
                <a:ea typeface="+mn-lt"/>
                <a:cs typeface="+mn-lt"/>
              </a:rPr>
              <a:t>The graph also shows the distribution of mining difficulty across different pools. It provides insights into how mining power is distributed among various pools, highlighting potential centralization or decentralization of mining efforts.</a:t>
            </a:r>
            <a:endParaRPr lang="en-US">
              <a:cs typeface="Calibri"/>
            </a:endParaRPr>
          </a:p>
          <a:p>
            <a:pPr algn="just"/>
            <a:endParaRPr lang="en-US" sz="1400">
              <a:cs typeface="Calibri"/>
            </a:endParaRPr>
          </a:p>
        </p:txBody>
      </p:sp>
      <p:sp>
        <p:nvSpPr>
          <p:cNvPr id="8" name="TextBox 7">
            <a:extLst>
              <a:ext uri="{FF2B5EF4-FFF2-40B4-BE49-F238E27FC236}">
                <a16:creationId xmlns:a16="http://schemas.microsoft.com/office/drawing/2014/main" id="{BC6F2564-C6D2-8697-5B8E-7DF443ED29B9}"/>
              </a:ext>
            </a:extLst>
          </p:cNvPr>
          <p:cNvSpPr txBox="1"/>
          <p:nvPr/>
        </p:nvSpPr>
        <p:spPr>
          <a:xfrm>
            <a:off x="6287984" y="132608"/>
            <a:ext cx="4089070"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1600" b="1"/>
              <a:t>Mining Difficulty Comparison Across Pools</a:t>
            </a:r>
          </a:p>
        </p:txBody>
      </p:sp>
    </p:spTree>
    <p:extLst>
      <p:ext uri="{BB962C8B-B14F-4D97-AF65-F5344CB8AC3E}">
        <p14:creationId xmlns:p14="http://schemas.microsoft.com/office/powerpoint/2010/main" val="32994964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9" name="Rectangle 54">
            <a:extLst>
              <a:ext uri="{FF2B5EF4-FFF2-40B4-BE49-F238E27FC236}">
                <a16:creationId xmlns:a16="http://schemas.microsoft.com/office/drawing/2014/main" id="{B712E947-0734-45F9-9C4F-41114EC3A3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56">
            <a:extLst>
              <a:ext uri="{FF2B5EF4-FFF2-40B4-BE49-F238E27FC236}">
                <a16:creationId xmlns:a16="http://schemas.microsoft.com/office/drawing/2014/main" id="{4C6B5652-C661-4C58-B937-F0F490F7FC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0B936867-6407-43FB-9DE6-1B0879D0CB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60">
            <a:extLst>
              <a:ext uri="{FF2B5EF4-FFF2-40B4-BE49-F238E27FC236}">
                <a16:creationId xmlns:a16="http://schemas.microsoft.com/office/drawing/2014/main" id="{ACD0B258-678B-4A8C-894F-848AF24A19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Freeform: Shape 62">
            <a:extLst>
              <a:ext uri="{FF2B5EF4-FFF2-40B4-BE49-F238E27FC236}">
                <a16:creationId xmlns:a16="http://schemas.microsoft.com/office/drawing/2014/main" id="{C8D58395-74AF-401A-AF2F-76B6FCF71D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3" name="Rectangle 64">
            <a:extLst>
              <a:ext uri="{FF2B5EF4-FFF2-40B4-BE49-F238E27FC236}">
                <a16:creationId xmlns:a16="http://schemas.microsoft.com/office/drawing/2014/main" id="{2F003F3F-F118-41D2-AA3F-74DB0D1970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E5F89056-6197-4F56-3B1E-74A460015F42}"/>
              </a:ext>
            </a:extLst>
          </p:cNvPr>
          <p:cNvSpPr txBox="1">
            <a:spLocks/>
          </p:cNvSpPr>
          <p:nvPr/>
        </p:nvSpPr>
        <p:spPr>
          <a:xfrm>
            <a:off x="806825" y="457201"/>
            <a:ext cx="2844800" cy="358887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just">
              <a:spcAft>
                <a:spcPts val="600"/>
              </a:spcAft>
            </a:pPr>
            <a:r>
              <a:rPr lang="en-US" sz="4000">
                <a:solidFill>
                  <a:srgbClr val="FFFFFF"/>
                </a:solidFill>
              </a:rPr>
              <a:t>Data Exploration and Analytics</a:t>
            </a:r>
            <a:endParaRPr lang="en-US"/>
          </a:p>
        </p:txBody>
      </p:sp>
      <p:sp>
        <p:nvSpPr>
          <p:cNvPr id="7" name="TextBox 6">
            <a:extLst>
              <a:ext uri="{FF2B5EF4-FFF2-40B4-BE49-F238E27FC236}">
                <a16:creationId xmlns:a16="http://schemas.microsoft.com/office/drawing/2014/main" id="{F2A2E48A-FA1B-0669-63CB-45F33647E73A}"/>
              </a:ext>
            </a:extLst>
          </p:cNvPr>
          <p:cNvSpPr txBox="1"/>
          <p:nvPr/>
        </p:nvSpPr>
        <p:spPr>
          <a:xfrm>
            <a:off x="4471692" y="351246"/>
            <a:ext cx="2588882" cy="5413607"/>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indent="-228600">
              <a:lnSpc>
                <a:spcPct val="90000"/>
              </a:lnSpc>
              <a:spcAft>
                <a:spcPts val="600"/>
              </a:spcAft>
              <a:buFont typeface="Arial" panose="020B0604020202020204" pitchFamily="34" charset="0"/>
              <a:buChar char="•"/>
            </a:pPr>
            <a:r>
              <a:rPr lang="en-US" sz="1400" b="1"/>
              <a:t>Enhanced Line Plot for Bitcoin Difficulty &amp; Hashrate:</a:t>
            </a:r>
            <a:endParaRPr lang="en-US" sz="1400">
              <a:cs typeface="Calibri"/>
            </a:endParaRPr>
          </a:p>
          <a:p>
            <a:pPr marL="285750" indent="-228600">
              <a:lnSpc>
                <a:spcPct val="90000"/>
              </a:lnSpc>
              <a:spcAft>
                <a:spcPts val="600"/>
              </a:spcAft>
              <a:buFont typeface="Arial" panose="020B0604020202020204" pitchFamily="34" charset="0"/>
              <a:buChar char="•"/>
            </a:pPr>
            <a:r>
              <a:rPr lang="en-US" sz="1400"/>
              <a:t>Enhanced monthly line plot is vital for predictive modeling.</a:t>
            </a:r>
            <a:endParaRPr lang="en-US" sz="1400">
              <a:cs typeface="Calibri"/>
            </a:endParaRPr>
          </a:p>
          <a:p>
            <a:pPr marL="285750" indent="-228600">
              <a:lnSpc>
                <a:spcPct val="90000"/>
              </a:lnSpc>
              <a:spcAft>
                <a:spcPts val="600"/>
              </a:spcAft>
              <a:buFont typeface="Arial" panose="020B0604020202020204" pitchFamily="34" charset="0"/>
              <a:buChar char="•"/>
            </a:pPr>
            <a:r>
              <a:rPr lang="en-US" sz="1400"/>
              <a:t>Identifies trends, simplifies interpretation, and emphasizes events.</a:t>
            </a:r>
            <a:endParaRPr lang="en-US" sz="1400">
              <a:cs typeface="Calibri"/>
            </a:endParaRPr>
          </a:p>
          <a:p>
            <a:pPr indent="-228600">
              <a:lnSpc>
                <a:spcPct val="90000"/>
              </a:lnSpc>
              <a:spcAft>
                <a:spcPts val="600"/>
              </a:spcAft>
              <a:buFont typeface="Arial" panose="020B0604020202020204" pitchFamily="34" charset="0"/>
              <a:buChar char="•"/>
            </a:pPr>
            <a:r>
              <a:rPr lang="en-US" sz="1400" b="1"/>
              <a:t>Scatter Plot of Bitcoin Block Size:</a:t>
            </a:r>
            <a:endParaRPr lang="en-US" sz="1400">
              <a:cs typeface="Calibri"/>
            </a:endParaRPr>
          </a:p>
          <a:p>
            <a:pPr marL="285750" indent="-228600">
              <a:lnSpc>
                <a:spcPct val="90000"/>
              </a:lnSpc>
              <a:spcAft>
                <a:spcPts val="600"/>
              </a:spcAft>
              <a:buFont typeface="Arial" panose="020B0604020202020204" pitchFamily="34" charset="0"/>
              <a:buChar char="•"/>
            </a:pPr>
            <a:r>
              <a:rPr lang="en-US" sz="1400"/>
              <a:t>Block size scatter plot reveals trends and larger sizes at specific times.</a:t>
            </a:r>
            <a:endParaRPr lang="en-US" sz="1400">
              <a:cs typeface="Calibri"/>
            </a:endParaRPr>
          </a:p>
          <a:p>
            <a:pPr marL="285750" indent="-228600">
              <a:lnSpc>
                <a:spcPct val="90000"/>
              </a:lnSpc>
              <a:spcAft>
                <a:spcPts val="600"/>
              </a:spcAft>
              <a:buFont typeface="Arial" panose="020B0604020202020204" pitchFamily="34" charset="0"/>
              <a:buChar char="•"/>
            </a:pPr>
            <a:r>
              <a:rPr lang="en-US" sz="1400"/>
              <a:t>Aids protocol analysis and understanding of performance.</a:t>
            </a:r>
            <a:endParaRPr lang="en-US" sz="1400">
              <a:cs typeface="Calibri"/>
            </a:endParaRPr>
          </a:p>
          <a:p>
            <a:pPr indent="-228600">
              <a:lnSpc>
                <a:spcPct val="90000"/>
              </a:lnSpc>
              <a:spcAft>
                <a:spcPts val="600"/>
              </a:spcAft>
              <a:buFont typeface="Arial" panose="020B0604020202020204" pitchFamily="34" charset="0"/>
              <a:buChar char="•"/>
            </a:pPr>
            <a:endParaRPr lang="en-US" sz="2000"/>
          </a:p>
        </p:txBody>
      </p:sp>
      <p:pic>
        <p:nvPicPr>
          <p:cNvPr id="3" name="Picture 3">
            <a:extLst>
              <a:ext uri="{FF2B5EF4-FFF2-40B4-BE49-F238E27FC236}">
                <a16:creationId xmlns:a16="http://schemas.microsoft.com/office/drawing/2014/main" id="{F2D64F74-EA86-2FB4-2C54-33D571B8B489}"/>
              </a:ext>
            </a:extLst>
          </p:cNvPr>
          <p:cNvPicPr>
            <a:picLocks noChangeAspect="1"/>
          </p:cNvPicPr>
          <p:nvPr/>
        </p:nvPicPr>
        <p:blipFill>
          <a:blip r:embed="rId2"/>
          <a:stretch>
            <a:fillRect/>
          </a:stretch>
        </p:blipFill>
        <p:spPr>
          <a:xfrm>
            <a:off x="7367288" y="3276805"/>
            <a:ext cx="4317333" cy="2548995"/>
          </a:xfrm>
          <a:prstGeom prst="rect">
            <a:avLst/>
          </a:prstGeom>
        </p:spPr>
      </p:pic>
      <p:pic>
        <p:nvPicPr>
          <p:cNvPr id="4" name="Picture 4" descr="A graph with lines and numbers&#10;&#10;Description automatically generated">
            <a:extLst>
              <a:ext uri="{FF2B5EF4-FFF2-40B4-BE49-F238E27FC236}">
                <a16:creationId xmlns:a16="http://schemas.microsoft.com/office/drawing/2014/main" id="{1656F1E5-A5B1-31C1-87C2-6811143A6BA7}"/>
              </a:ext>
            </a:extLst>
          </p:cNvPr>
          <p:cNvPicPr>
            <a:picLocks noChangeAspect="1"/>
          </p:cNvPicPr>
          <p:nvPr/>
        </p:nvPicPr>
        <p:blipFill>
          <a:blip r:embed="rId3"/>
          <a:stretch>
            <a:fillRect/>
          </a:stretch>
        </p:blipFill>
        <p:spPr>
          <a:xfrm>
            <a:off x="7315253" y="667950"/>
            <a:ext cx="4414166" cy="2190376"/>
          </a:xfrm>
          <a:prstGeom prst="rect">
            <a:avLst/>
          </a:prstGeom>
        </p:spPr>
      </p:pic>
      <p:sp>
        <p:nvSpPr>
          <p:cNvPr id="2" name="Slide Number Placeholder 1">
            <a:extLst>
              <a:ext uri="{FF2B5EF4-FFF2-40B4-BE49-F238E27FC236}">
                <a16:creationId xmlns:a16="http://schemas.microsoft.com/office/drawing/2014/main" id="{32C9F7D1-B9D9-E73B-750B-A463F1C3D6D9}"/>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330EA680-D336-4FF7-8B7A-9848BB0A1C32}" type="slidenum">
              <a:rPr lang="en-US" sz="1100">
                <a:solidFill>
                  <a:schemeClr val="tx1">
                    <a:lumMod val="50000"/>
                    <a:lumOff val="50000"/>
                  </a:schemeClr>
                </a:solidFill>
              </a:rPr>
              <a:pPr>
                <a:spcAft>
                  <a:spcPts val="600"/>
                </a:spcAft>
              </a:pPr>
              <a:t>9</a:t>
            </a:fld>
            <a:endParaRPr lang="en-US" sz="1100">
              <a:solidFill>
                <a:schemeClr val="tx1">
                  <a:lumMod val="50000"/>
                  <a:lumOff val="50000"/>
                </a:schemeClr>
              </a:solidFill>
            </a:endParaRPr>
          </a:p>
        </p:txBody>
      </p:sp>
      <p:sp>
        <p:nvSpPr>
          <p:cNvPr id="5" name="TextBox 4">
            <a:extLst>
              <a:ext uri="{FF2B5EF4-FFF2-40B4-BE49-F238E27FC236}">
                <a16:creationId xmlns:a16="http://schemas.microsoft.com/office/drawing/2014/main" id="{234C83B1-A4C7-07CE-EB97-EA9C970FEC21}"/>
              </a:ext>
            </a:extLst>
          </p:cNvPr>
          <p:cNvSpPr txBox="1"/>
          <p:nvPr/>
        </p:nvSpPr>
        <p:spPr>
          <a:xfrm>
            <a:off x="9735844" y="1716349"/>
            <a:ext cx="2743199" cy="4571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8" name="TextBox 7">
            <a:extLst>
              <a:ext uri="{FF2B5EF4-FFF2-40B4-BE49-F238E27FC236}">
                <a16:creationId xmlns:a16="http://schemas.microsoft.com/office/drawing/2014/main" id="{15699481-A745-E121-D76E-F393D1A460C2}"/>
              </a:ext>
            </a:extLst>
          </p:cNvPr>
          <p:cNvSpPr txBox="1"/>
          <p:nvPr/>
        </p:nvSpPr>
        <p:spPr>
          <a:xfrm>
            <a:off x="7693980" y="5948038"/>
            <a:ext cx="3675354" cy="6401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57150">
              <a:lnSpc>
                <a:spcPct val="90000"/>
              </a:lnSpc>
              <a:spcAft>
                <a:spcPts val="600"/>
              </a:spcAft>
            </a:pPr>
            <a:endParaRPr lang="en-US" sz="1400" b="1">
              <a:latin typeface="Arial"/>
              <a:cs typeface="Arial"/>
            </a:endParaRPr>
          </a:p>
          <a:p>
            <a:pPr algn="l"/>
            <a:endParaRPr lang="en-US">
              <a:ea typeface="Calibri"/>
              <a:cs typeface="Calibri"/>
            </a:endParaRPr>
          </a:p>
        </p:txBody>
      </p:sp>
    </p:spTree>
    <p:extLst>
      <p:ext uri="{BB962C8B-B14F-4D97-AF65-F5344CB8AC3E}">
        <p14:creationId xmlns:p14="http://schemas.microsoft.com/office/powerpoint/2010/main" val="4198353276"/>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{39C118CB-1EFE-D74C-A613-5A8B7A83C082}tf10001071</Template>
  <Application>Microsoft Office PowerPoint</Application>
  <PresentationFormat>Widescreen</PresentationFormat>
  <Slides>24</Slides>
  <Notes>6</Notes>
  <HiddenSlides>1</HiddenSlides>
  <ScaleCrop>false</ScaleCrop>
  <HeadingPairs>
    <vt:vector size="4" baseType="variant">
      <vt:variant>
        <vt:lpstr>Theme</vt:lpstr>
      </vt:variant>
      <vt:variant>
        <vt:i4>1</vt:i4>
      </vt:variant>
      <vt:variant>
        <vt:lpstr>Slide Titles</vt:lpstr>
      </vt:variant>
      <vt:variant>
        <vt:i4>24</vt:i4>
      </vt:variant>
    </vt:vector>
  </HeadingPairs>
  <TitlesOfParts>
    <vt:vector size="25" baseType="lpstr">
      <vt:lpstr>office theme</vt:lpstr>
      <vt:lpstr>ALY6980 – Capstone Project Presentation -  Predictive Analysis of Bitcoin Hash rate</vt:lpstr>
      <vt:lpstr>Executive Summary</vt:lpstr>
      <vt:lpstr>Business Problem</vt:lpstr>
      <vt:lpstr>Data Preparation</vt:lpstr>
      <vt:lpstr>Data Exploration and Analytics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Predictive Modeling -  Gradient Boost Classifier</vt:lpstr>
      <vt:lpstr>PowerPoint Presentation</vt:lpstr>
      <vt:lpstr>Future Research</vt:lpstr>
      <vt:lpstr>Conclusion</vt:lpstr>
      <vt:lpstr>References</vt:lpstr>
      <vt:lpstr>Thank You</vt:lpstr>
      <vt:lpstr>APPENDIX:  Individual Project Contributions and Proposals</vt:lpstr>
      <vt:lpstr>Individual project: Prediction of Bitcoin Revenue and Profit</vt:lpstr>
      <vt:lpstr>Individual project : Blockchain Security Assessment and Risk Mitigation</vt:lpstr>
      <vt:lpstr>Individual Project : Optimizing Bitcoin Mining Strategies through a Hybrid Analytical Approach: Data-Driven Insights for Efficiency, Sustainability, and Profitability</vt:lpstr>
      <vt:lpstr>Bitcoin Mining-Unveiling its Climate Damages</vt:lpstr>
      <vt:lpstr>Principal Component Analysis of Bitcoin Hashrate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revision>2</cp:revision>
  <dcterms:created xsi:type="dcterms:W3CDTF">2023-05-25T16:13:38Z</dcterms:created>
  <dcterms:modified xsi:type="dcterms:W3CDTF">2023-08-22T23:34:58Z</dcterms:modified>
</cp:coreProperties>
</file>